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74" r:id="rId6"/>
    <p:sldId id="259" r:id="rId7"/>
    <p:sldId id="260" r:id="rId8"/>
    <p:sldId id="261" r:id="rId9"/>
    <p:sldId id="262" r:id="rId10"/>
    <p:sldId id="263" r:id="rId11"/>
    <p:sldId id="264" r:id="rId12"/>
    <p:sldId id="265" r:id="rId13"/>
    <p:sldId id="266" r:id="rId14"/>
    <p:sldId id="270" r:id="rId15"/>
    <p:sldId id="271" r:id="rId16"/>
    <p:sldId id="272" r:id="rId17"/>
    <p:sldId id="267" r:id="rId18"/>
    <p:sldId id="268" r:id="rId19"/>
    <p:sldId id="269"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1/3/2022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1/3/2022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1/3/2022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1/3/2022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1/3/2022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1/3/2022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1/3/2022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62C2AF-FDB2-4215-8452-23B14DA3DA57}"/>
              </a:ext>
            </a:extLst>
          </p:cNvPr>
          <p:cNvSpPr txBox="1"/>
          <p:nvPr/>
        </p:nvSpPr>
        <p:spPr>
          <a:xfrm>
            <a:off x="768417" y="779646"/>
            <a:ext cx="10655166" cy="4770537"/>
          </a:xfrm>
          <a:prstGeom prst="rect">
            <a:avLst/>
          </a:prstGeom>
          <a:noFill/>
        </p:spPr>
        <p:txBody>
          <a:bodyPr wrap="square" rtlCol="0">
            <a:spAutoFit/>
          </a:bodyPr>
          <a:lstStyle/>
          <a:p>
            <a:r>
              <a:rPr lang="en-IN" sz="3600" u="sng" dirty="0">
                <a:solidFill>
                  <a:srgbClr val="002060"/>
                </a:solidFill>
                <a:latin typeface="Britannic Bold" panose="020B0903060703020204" pitchFamily="34" charset="0"/>
                <a:cs typeface="Aldhabi" panose="01000000000000000000" pitchFamily="2" charset="-78"/>
              </a:rPr>
              <a:t>Micro</a:t>
            </a:r>
            <a:r>
              <a:rPr lang="en-IN" sz="3600" dirty="0">
                <a:solidFill>
                  <a:srgbClr val="002060"/>
                </a:solidFill>
                <a:latin typeface="Britannic Bold" panose="020B0903060703020204" pitchFamily="34" charset="0"/>
                <a:cs typeface="Aldhabi" panose="01000000000000000000" pitchFamily="2" charset="-78"/>
              </a:rPr>
              <a:t> </a:t>
            </a:r>
            <a:r>
              <a:rPr lang="en-IN" sz="3600" u="sng" dirty="0">
                <a:solidFill>
                  <a:srgbClr val="002060"/>
                </a:solidFill>
                <a:latin typeface="Britannic Bold" panose="020B0903060703020204" pitchFamily="34" charset="0"/>
                <a:cs typeface="Aldhabi" panose="01000000000000000000" pitchFamily="2" charset="-78"/>
              </a:rPr>
              <a:t>Project</a:t>
            </a:r>
            <a:r>
              <a:rPr lang="en-IN" sz="3600" dirty="0">
                <a:solidFill>
                  <a:srgbClr val="002060"/>
                </a:solidFill>
                <a:latin typeface="Britannic Bold" panose="020B0903060703020204" pitchFamily="34" charset="0"/>
                <a:cs typeface="Aldhabi" panose="01000000000000000000" pitchFamily="2" charset="-78"/>
              </a:rPr>
              <a:t> </a:t>
            </a:r>
            <a:r>
              <a:rPr lang="en-IN" sz="3600" u="sng" dirty="0">
                <a:solidFill>
                  <a:srgbClr val="002060"/>
                </a:solidFill>
                <a:latin typeface="Britannic Bold" panose="020B0903060703020204" pitchFamily="34" charset="0"/>
                <a:cs typeface="Aldhabi" panose="01000000000000000000" pitchFamily="2" charset="-78"/>
              </a:rPr>
              <a:t>on</a:t>
            </a:r>
            <a:r>
              <a:rPr lang="en-IN" sz="3600" dirty="0">
                <a:solidFill>
                  <a:srgbClr val="002060"/>
                </a:solidFill>
                <a:latin typeface="Britannic Bold" panose="020B0903060703020204" pitchFamily="34" charset="0"/>
                <a:cs typeface="Aldhabi" panose="01000000000000000000" pitchFamily="2" charset="-78"/>
              </a:rPr>
              <a:t> </a:t>
            </a:r>
            <a:r>
              <a:rPr lang="en-IN" sz="3600" u="sng" dirty="0">
                <a:solidFill>
                  <a:srgbClr val="002060"/>
                </a:solidFill>
                <a:latin typeface="Britannic Bold" panose="020B0903060703020204" pitchFamily="34" charset="0"/>
                <a:cs typeface="Aldhabi" panose="01000000000000000000" pitchFamily="2" charset="-78"/>
              </a:rPr>
              <a:t>Frontend</a:t>
            </a:r>
            <a:r>
              <a:rPr lang="en-IN" sz="3600" dirty="0">
                <a:solidFill>
                  <a:srgbClr val="002060"/>
                </a:solidFill>
                <a:latin typeface="Britannic Bold" panose="020B0903060703020204" pitchFamily="34" charset="0"/>
                <a:cs typeface="Aldhabi" panose="01000000000000000000" pitchFamily="2" charset="-78"/>
              </a:rPr>
              <a:t> </a:t>
            </a:r>
            <a:r>
              <a:rPr lang="en-IN" sz="3600" u="sng" dirty="0">
                <a:solidFill>
                  <a:srgbClr val="002060"/>
                </a:solidFill>
                <a:latin typeface="Britannic Bold" panose="020B0903060703020204" pitchFamily="34" charset="0"/>
                <a:cs typeface="Aldhabi" panose="01000000000000000000" pitchFamily="2" charset="-78"/>
              </a:rPr>
              <a:t>Technology</a:t>
            </a:r>
            <a:r>
              <a:rPr lang="en-IN" sz="3600" dirty="0">
                <a:solidFill>
                  <a:srgbClr val="002060"/>
                </a:solidFill>
                <a:latin typeface="Britannic Bold" panose="020B0903060703020204" pitchFamily="34" charset="0"/>
                <a:cs typeface="Aldhabi" panose="01000000000000000000" pitchFamily="2" charset="-78"/>
              </a:rPr>
              <a:t> </a:t>
            </a:r>
          </a:p>
          <a:p>
            <a:endParaRPr lang="en-IN" sz="3600" u="sng" dirty="0">
              <a:solidFill>
                <a:schemeClr val="accent4">
                  <a:lumMod val="50000"/>
                </a:schemeClr>
              </a:solidFill>
              <a:latin typeface="Berlin Sans FB" panose="020E0602020502020306" pitchFamily="34" charset="0"/>
              <a:cs typeface="Aldhabi" panose="01000000000000000000" pitchFamily="2" charset="-78"/>
            </a:endParaRPr>
          </a:p>
          <a:p>
            <a:pPr marL="571500" indent="-571500">
              <a:buFont typeface="Arial" panose="020B0604020202020204" pitchFamily="34" charset="0"/>
              <a:buChar char="•"/>
            </a:pPr>
            <a:r>
              <a:rPr lang="en-IN" sz="3200" b="1" i="1" u="sng" dirty="0">
                <a:solidFill>
                  <a:schemeClr val="accent3">
                    <a:lumMod val="75000"/>
                  </a:schemeClr>
                </a:solidFill>
                <a:latin typeface="Bahnschrift SemiBold Condensed" panose="020B0502040204020203" pitchFamily="34" charset="0"/>
                <a:cs typeface="Aldhabi" panose="01000000000000000000" pitchFamily="2" charset="-78"/>
              </a:rPr>
              <a:t>Go</a:t>
            </a:r>
            <a:r>
              <a:rPr lang="en-IN" sz="3200" i="1" u="sng" dirty="0">
                <a:solidFill>
                  <a:schemeClr val="accent4">
                    <a:lumMod val="50000"/>
                  </a:schemeClr>
                </a:solidFill>
                <a:latin typeface="Bahnschrift SemiBold Condensed" panose="020B0502040204020203" pitchFamily="34" charset="0"/>
                <a:cs typeface="Aldhabi" panose="01000000000000000000" pitchFamily="2" charset="-78"/>
              </a:rPr>
              <a:t>india.com </a:t>
            </a:r>
            <a:r>
              <a:rPr lang="en-IN" sz="3200" dirty="0">
                <a:solidFill>
                  <a:schemeClr val="accent4">
                    <a:lumMod val="50000"/>
                  </a:schemeClr>
                </a:solidFill>
                <a:latin typeface="Bahnschrift SemiBold Condensed" panose="020B0502040204020203" pitchFamily="34" charset="0"/>
                <a:cs typeface="Aldhabi" panose="01000000000000000000" pitchFamily="2" charset="-78"/>
              </a:rPr>
              <a:t>– A Booking Website </a:t>
            </a:r>
          </a:p>
          <a:p>
            <a:endParaRPr lang="en-IN" sz="3200" b="1" dirty="0">
              <a:solidFill>
                <a:schemeClr val="accent3">
                  <a:lumMod val="75000"/>
                </a:schemeClr>
              </a:solidFill>
              <a:latin typeface="Bahnschrift SemiBold Condensed" panose="020B0502040204020203" pitchFamily="34" charset="0"/>
              <a:cs typeface="Aldhabi" panose="01000000000000000000" pitchFamily="2" charset="-78"/>
            </a:endParaRPr>
          </a:p>
          <a:p>
            <a:endParaRPr lang="en-IN" sz="3200" dirty="0">
              <a:solidFill>
                <a:schemeClr val="accent6">
                  <a:lumMod val="75000"/>
                </a:schemeClr>
              </a:solidFill>
              <a:latin typeface="Berlin Sans FB" panose="020E0602020502020306" pitchFamily="34" charset="0"/>
              <a:cs typeface="Aldhabi" panose="01000000000000000000" pitchFamily="2" charset="-78"/>
            </a:endParaRPr>
          </a:p>
          <a:p>
            <a:endParaRPr lang="en-IN" sz="3200" dirty="0">
              <a:solidFill>
                <a:schemeClr val="accent6">
                  <a:lumMod val="75000"/>
                </a:schemeClr>
              </a:solidFill>
              <a:latin typeface="Berlin Sans FB" panose="020E0602020502020306" pitchFamily="34" charset="0"/>
              <a:cs typeface="Aldhabi" panose="01000000000000000000" pitchFamily="2" charset="-78"/>
            </a:endParaRPr>
          </a:p>
          <a:p>
            <a:endParaRPr lang="en-IN" sz="3200" dirty="0">
              <a:solidFill>
                <a:schemeClr val="accent6">
                  <a:lumMod val="75000"/>
                </a:schemeClr>
              </a:solidFill>
              <a:latin typeface="Berlin Sans FB" panose="020E0602020502020306" pitchFamily="34" charset="0"/>
              <a:cs typeface="Aldhabi" panose="01000000000000000000" pitchFamily="2" charset="-78"/>
            </a:endParaRPr>
          </a:p>
          <a:p>
            <a:endParaRPr lang="en-IN" sz="3600" dirty="0">
              <a:solidFill>
                <a:schemeClr val="accent6">
                  <a:lumMod val="75000"/>
                </a:schemeClr>
              </a:solidFill>
              <a:latin typeface="Berlin Sans FB" panose="020E0602020502020306" pitchFamily="34" charset="0"/>
              <a:cs typeface="Aldhabi" panose="01000000000000000000" pitchFamily="2" charset="-78"/>
            </a:endParaRPr>
          </a:p>
          <a:p>
            <a:r>
              <a:rPr lang="en-IN" sz="3600" dirty="0">
                <a:solidFill>
                  <a:schemeClr val="accent3">
                    <a:lumMod val="50000"/>
                  </a:schemeClr>
                </a:solidFill>
                <a:latin typeface="Berlin Sans FB" panose="020E0602020502020306" pitchFamily="34" charset="0"/>
                <a:cs typeface="Aldhabi" panose="01000000000000000000" pitchFamily="2" charset="-78"/>
              </a:rPr>
              <a:t> </a:t>
            </a:r>
          </a:p>
        </p:txBody>
      </p:sp>
      <p:sp>
        <p:nvSpPr>
          <p:cNvPr id="8" name="TextBox 7">
            <a:extLst>
              <a:ext uri="{FF2B5EF4-FFF2-40B4-BE49-F238E27FC236}">
                <a16:creationId xmlns:a16="http://schemas.microsoft.com/office/drawing/2014/main" id="{B0D44BCA-90E4-449D-8775-AEC377942643}"/>
              </a:ext>
            </a:extLst>
          </p:cNvPr>
          <p:cNvSpPr txBox="1"/>
          <p:nvPr/>
        </p:nvSpPr>
        <p:spPr>
          <a:xfrm>
            <a:off x="9240252" y="5736657"/>
            <a:ext cx="2829827" cy="523220"/>
          </a:xfrm>
          <a:prstGeom prst="rect">
            <a:avLst/>
          </a:prstGeom>
          <a:noFill/>
        </p:spPr>
        <p:txBody>
          <a:bodyPr wrap="square" rtlCol="0">
            <a:spAutoFit/>
          </a:bodyPr>
          <a:lstStyle/>
          <a:p>
            <a:r>
              <a:rPr lang="en-IN" sz="2400" i="1" dirty="0">
                <a:solidFill>
                  <a:schemeClr val="bg1"/>
                </a:solidFill>
                <a:latin typeface="Bell MT" panose="02020503060305020303" pitchFamily="18" charset="0"/>
                <a:cs typeface="Aldhabi" panose="01000000000000000000" pitchFamily="2" charset="-78"/>
              </a:rPr>
              <a:t> - </a:t>
            </a:r>
            <a:r>
              <a:rPr lang="en-IN" sz="2800" i="1" u="sng" dirty="0">
                <a:solidFill>
                  <a:schemeClr val="bg1"/>
                </a:solidFill>
                <a:latin typeface="Bell MT" panose="02020503060305020303" pitchFamily="18" charset="0"/>
                <a:cs typeface="Aldhabi" panose="01000000000000000000" pitchFamily="2" charset="-78"/>
              </a:rPr>
              <a:t>Saili Randive </a:t>
            </a:r>
            <a:endParaRPr lang="en-IN" i="1" u="sng" dirty="0">
              <a:solidFill>
                <a:schemeClr val="bg1"/>
              </a:solidFill>
              <a:latin typeface="Bell MT" panose="02020503060305020303" pitchFamily="18" charset="0"/>
              <a:cs typeface="Aldhabi" panose="01000000000000000000" pitchFamily="2" charset="-78"/>
            </a:endParaRPr>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D451D42-91BE-460B-9FDB-FCCC9A9A708D}"/>
              </a:ext>
            </a:extLst>
          </p:cNvPr>
          <p:cNvSpPr/>
          <p:nvPr/>
        </p:nvSpPr>
        <p:spPr>
          <a:xfrm>
            <a:off x="240174" y="522518"/>
            <a:ext cx="1335622" cy="584775"/>
          </a:xfrm>
          <a:prstGeom prst="rect">
            <a:avLst/>
          </a:prstGeom>
          <a:noFill/>
        </p:spPr>
        <p:txBody>
          <a:bodyPr wrap="none" lIns="91440" tIns="45720" rIns="91440" bIns="45720">
            <a:spAutoFit/>
          </a:bodyPr>
          <a:lstStyle/>
          <a:p>
            <a:pPr algn="ct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Trains</a:t>
            </a:r>
          </a:p>
        </p:txBody>
      </p:sp>
      <p:sp>
        <p:nvSpPr>
          <p:cNvPr id="3" name="TextBox 2">
            <a:extLst>
              <a:ext uri="{FF2B5EF4-FFF2-40B4-BE49-F238E27FC236}">
                <a16:creationId xmlns:a16="http://schemas.microsoft.com/office/drawing/2014/main" id="{71E53B82-3CD3-40F6-B4FF-DA64CF0BE75F}"/>
              </a:ext>
            </a:extLst>
          </p:cNvPr>
          <p:cNvSpPr txBox="1"/>
          <p:nvPr/>
        </p:nvSpPr>
        <p:spPr>
          <a:xfrm>
            <a:off x="471638" y="1107293"/>
            <a:ext cx="10712918" cy="532453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The Train Form consists of 4 input boxes and 1 button i.e (From, To, Travel date, Travel class &amp; search button.</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From input box</a:t>
            </a:r>
            <a:r>
              <a:rPr lang="en-IN" sz="2000" dirty="0">
                <a:latin typeface="Arial" panose="020B0604020202020204" pitchFamily="34" charset="0"/>
                <a:cs typeface="Arial" panose="020B0604020202020204" pitchFamily="34" charset="0"/>
              </a:rPr>
              <a:t> is given to search or choose a station or city from where a person will catch their train.</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To input box</a:t>
            </a:r>
            <a:r>
              <a:rPr lang="en-IN" sz="2000" dirty="0">
                <a:latin typeface="Arial" panose="020B0604020202020204" pitchFamily="34" charset="0"/>
                <a:cs typeface="Arial" panose="020B0604020202020204" pitchFamily="34" charset="0"/>
              </a:rPr>
              <a:t> is given to search or choose a station or city where a person wants to end the </a:t>
            </a:r>
            <a:r>
              <a:rPr lang="en-US" sz="2000" dirty="0">
                <a:latin typeface="Arial" panose="020B0604020202020204" pitchFamily="34" charset="0"/>
                <a:cs typeface="Arial" panose="020B0604020202020204" pitchFamily="34" charset="0"/>
              </a:rPr>
              <a:t>journey</a:t>
            </a:r>
            <a:r>
              <a:rPr lang="en-IN"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Travel date input box </a:t>
            </a:r>
            <a:r>
              <a:rPr lang="en-IN" sz="2000" dirty="0">
                <a:latin typeface="Arial" panose="020B0604020202020204" pitchFamily="34" charset="0"/>
                <a:cs typeface="Arial" panose="020B0604020202020204" pitchFamily="34" charset="0"/>
              </a:rPr>
              <a:t>contains a calendar📆 to choose a date.</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Travel class input box</a:t>
            </a:r>
            <a:r>
              <a:rPr lang="en-IN" sz="2000" dirty="0">
                <a:latin typeface="Arial" panose="020B0604020202020204" pitchFamily="34" charset="0"/>
                <a:cs typeface="Arial" panose="020B0604020202020204" pitchFamily="34" charset="0"/>
              </a:rPr>
              <a:t> is an input box in which you can choose a class, a person prefers of their choice.</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Search </a:t>
            </a:r>
            <a:r>
              <a:rPr lang="en-US" sz="2000" b="1" i="1" dirty="0">
                <a:latin typeface="Arial" panose="020B0604020202020204" pitchFamily="34" charset="0"/>
                <a:cs typeface="Arial" panose="020B0604020202020204" pitchFamily="34" charset="0"/>
              </a:rPr>
              <a:t>button</a:t>
            </a:r>
            <a:r>
              <a:rPr lang="en-IN" sz="2000" dirty="0">
                <a:latin typeface="Arial" panose="020B0604020202020204" pitchFamily="34" charset="0"/>
                <a:cs typeface="Arial" panose="020B0604020202020204" pitchFamily="34" charset="0"/>
              </a:rPr>
              <a:t> is to check all the availability (meanwhile search button doesn’t work).</a:t>
            </a:r>
          </a:p>
          <a:p>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2EC3720-F78E-4275-8758-D4E2DB23CD1B}"/>
              </a:ext>
            </a:extLst>
          </p:cNvPr>
          <p:cNvPicPr>
            <a:picLocks noChangeAspect="1"/>
          </p:cNvPicPr>
          <p:nvPr/>
        </p:nvPicPr>
        <p:blipFill rotWithShape="1">
          <a:blip r:embed="rId2"/>
          <a:srcRect l="6631" t="18947" r="5500" b="54246"/>
          <a:stretch/>
        </p:blipFill>
        <p:spPr>
          <a:xfrm>
            <a:off x="471637" y="4593403"/>
            <a:ext cx="10712919" cy="1838425"/>
          </a:xfrm>
          <a:prstGeom prst="round2DiagRect">
            <a:avLst>
              <a:gd name="adj1" fmla="val 16667"/>
              <a:gd name="adj2" fmla="val 5474"/>
            </a:avLst>
          </a:prstGeom>
        </p:spPr>
      </p:pic>
      <p:sp>
        <p:nvSpPr>
          <p:cNvPr id="6" name="Rectangle: Rounded Corners 5">
            <a:extLst>
              <a:ext uri="{FF2B5EF4-FFF2-40B4-BE49-F238E27FC236}">
                <a16:creationId xmlns:a16="http://schemas.microsoft.com/office/drawing/2014/main" id="{AA978370-D04D-4DCB-A166-45B160AC753D}"/>
              </a:ext>
            </a:extLst>
          </p:cNvPr>
          <p:cNvSpPr/>
          <p:nvPr/>
        </p:nvSpPr>
        <p:spPr>
          <a:xfrm>
            <a:off x="6574055" y="4764505"/>
            <a:ext cx="750770" cy="43313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79124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C9A2246-B450-4C8A-913D-94808A9C466B}"/>
              </a:ext>
            </a:extLst>
          </p:cNvPr>
          <p:cNvSpPr/>
          <p:nvPr/>
        </p:nvSpPr>
        <p:spPr>
          <a:xfrm>
            <a:off x="293320" y="647646"/>
            <a:ext cx="1883849" cy="584775"/>
          </a:xfrm>
          <a:prstGeom prst="rect">
            <a:avLst/>
          </a:prstGeom>
          <a:noFill/>
        </p:spPr>
        <p:txBody>
          <a:bodyPr wrap="none" lIns="91440" tIns="45720" rIns="91440" bIns="45720">
            <a:spAutoFit/>
          </a:bodyPr>
          <a:lstStyle/>
          <a:p>
            <a:pPr algn="ct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About</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 us.</a:t>
            </a:r>
          </a:p>
        </p:txBody>
      </p:sp>
      <p:pic>
        <p:nvPicPr>
          <p:cNvPr id="4" name="Picture 3">
            <a:extLst>
              <a:ext uri="{FF2B5EF4-FFF2-40B4-BE49-F238E27FC236}">
                <a16:creationId xmlns:a16="http://schemas.microsoft.com/office/drawing/2014/main" id="{BD469BBD-534C-44AB-962A-2BB170633929}"/>
              </a:ext>
            </a:extLst>
          </p:cNvPr>
          <p:cNvPicPr>
            <a:picLocks noChangeAspect="1"/>
          </p:cNvPicPr>
          <p:nvPr/>
        </p:nvPicPr>
        <p:blipFill rotWithShape="1">
          <a:blip r:embed="rId2"/>
          <a:srcRect l="12000" t="19089" r="15369" b="10876"/>
          <a:stretch/>
        </p:blipFill>
        <p:spPr>
          <a:xfrm>
            <a:off x="866274" y="1934677"/>
            <a:ext cx="8855242" cy="4803007"/>
          </a:xfrm>
          <a:prstGeom prst="round2DiagRect">
            <a:avLst/>
          </a:prstGeom>
        </p:spPr>
      </p:pic>
      <p:sp>
        <p:nvSpPr>
          <p:cNvPr id="5" name="TextBox 4">
            <a:extLst>
              <a:ext uri="{FF2B5EF4-FFF2-40B4-BE49-F238E27FC236}">
                <a16:creationId xmlns:a16="http://schemas.microsoft.com/office/drawing/2014/main" id="{D48844B6-357D-41B2-AE60-E9F3D2CFD28B}"/>
              </a:ext>
            </a:extLst>
          </p:cNvPr>
          <p:cNvSpPr txBox="1"/>
          <p:nvPr/>
        </p:nvSpPr>
        <p:spPr>
          <a:xfrm>
            <a:off x="452387" y="1405288"/>
            <a:ext cx="3686476" cy="400110"/>
          </a:xfrm>
          <a:prstGeom prst="rect">
            <a:avLst/>
          </a:prstGeom>
          <a:noFill/>
        </p:spPr>
        <p:txBody>
          <a:bodyPr wrap="square" rtlCol="0">
            <a:spAutoFit/>
          </a:bodyPr>
          <a:lstStyle/>
          <a:p>
            <a:r>
              <a:rPr lang="en-IN" sz="2000" dirty="0">
                <a:latin typeface="Arial" panose="020B0604020202020204" pitchFamily="34" charset="0"/>
                <a:cs typeface="Arial" panose="020B0604020202020204" pitchFamily="34" charset="0"/>
              </a:rPr>
              <a:t>Description of About us page.</a:t>
            </a:r>
          </a:p>
        </p:txBody>
      </p:sp>
    </p:spTree>
    <p:extLst>
      <p:ext uri="{BB962C8B-B14F-4D97-AF65-F5344CB8AC3E}">
        <p14:creationId xmlns:p14="http://schemas.microsoft.com/office/powerpoint/2010/main" val="292590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8A578E-E4AE-407A-9329-75C499740B12}"/>
              </a:ext>
            </a:extLst>
          </p:cNvPr>
          <p:cNvSpPr/>
          <p:nvPr/>
        </p:nvSpPr>
        <p:spPr>
          <a:xfrm>
            <a:off x="274249" y="599521"/>
            <a:ext cx="2364751" cy="584775"/>
          </a:xfrm>
          <a:prstGeom prst="rect">
            <a:avLst/>
          </a:prstGeom>
          <a:noFill/>
        </p:spPr>
        <p:txBody>
          <a:bodyPr wrap="none" lIns="91440" tIns="45720" rIns="91440" bIns="45720">
            <a:spAutoFit/>
          </a:bodyPr>
          <a:lstStyle/>
          <a:p>
            <a:pPr algn="ct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Login</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 </a:t>
            </a: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Form</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a:t>
            </a:r>
          </a:p>
        </p:txBody>
      </p:sp>
      <p:sp>
        <p:nvSpPr>
          <p:cNvPr id="3" name="TextBox 2">
            <a:extLst>
              <a:ext uri="{FF2B5EF4-FFF2-40B4-BE49-F238E27FC236}">
                <a16:creationId xmlns:a16="http://schemas.microsoft.com/office/drawing/2014/main" id="{60F4D977-B826-4348-80C7-543F0C4A29BA}"/>
              </a:ext>
            </a:extLst>
          </p:cNvPr>
          <p:cNvSpPr txBox="1"/>
          <p:nvPr/>
        </p:nvSpPr>
        <p:spPr>
          <a:xfrm>
            <a:off x="442762" y="1286039"/>
            <a:ext cx="10193154" cy="1323439"/>
          </a:xfrm>
          <a:prstGeom prst="rect">
            <a:avLst/>
          </a:prstGeom>
          <a:noFill/>
        </p:spPr>
        <p:txBody>
          <a:bodyPr wrap="square" rtlCol="0">
            <a:spAutoFit/>
          </a:bodyPr>
          <a:lstStyle/>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Login form is a Separate HTML file that is linked to the main file of HTML.</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login form has a side image and the form has a background color.</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login form also has some validations using JavaScript.</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If a person clicks on sign up! It will redirect you to the registration form.</a:t>
            </a:r>
          </a:p>
        </p:txBody>
      </p:sp>
      <p:pic>
        <p:nvPicPr>
          <p:cNvPr id="5" name="Picture 4">
            <a:extLst>
              <a:ext uri="{FF2B5EF4-FFF2-40B4-BE49-F238E27FC236}">
                <a16:creationId xmlns:a16="http://schemas.microsoft.com/office/drawing/2014/main" id="{0786074F-0E64-407A-9662-0C08DC54CD71}"/>
              </a:ext>
            </a:extLst>
          </p:cNvPr>
          <p:cNvPicPr>
            <a:picLocks noChangeAspect="1"/>
          </p:cNvPicPr>
          <p:nvPr/>
        </p:nvPicPr>
        <p:blipFill rotWithShape="1">
          <a:blip r:embed="rId2"/>
          <a:srcRect l="9474" t="30175" r="8736" b="9753"/>
          <a:stretch/>
        </p:blipFill>
        <p:spPr>
          <a:xfrm>
            <a:off x="1039530" y="2711221"/>
            <a:ext cx="9971772" cy="4119611"/>
          </a:xfrm>
          <a:prstGeom prst="round2DiagRect">
            <a:avLst/>
          </a:prstGeom>
        </p:spPr>
      </p:pic>
    </p:spTree>
    <p:extLst>
      <p:ext uri="{BB962C8B-B14F-4D97-AF65-F5344CB8AC3E}">
        <p14:creationId xmlns:p14="http://schemas.microsoft.com/office/powerpoint/2010/main" val="4117676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463AAB-4540-467F-A057-81E127E5A198}"/>
              </a:ext>
            </a:extLst>
          </p:cNvPr>
          <p:cNvSpPr/>
          <p:nvPr/>
        </p:nvSpPr>
        <p:spPr>
          <a:xfrm>
            <a:off x="208111" y="609146"/>
            <a:ext cx="3517310" cy="584775"/>
          </a:xfrm>
          <a:prstGeom prst="rect">
            <a:avLst/>
          </a:prstGeom>
          <a:noFill/>
        </p:spPr>
        <p:txBody>
          <a:bodyPr wrap="none" lIns="91440" tIns="45720" rIns="91440" bIns="45720">
            <a:spAutoFit/>
          </a:bodyPr>
          <a:lstStyle/>
          <a:p>
            <a:pPr algn="ct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Registration</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 </a:t>
            </a: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form</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a:t>
            </a:r>
          </a:p>
        </p:txBody>
      </p:sp>
      <p:pic>
        <p:nvPicPr>
          <p:cNvPr id="4" name="Picture 3">
            <a:extLst>
              <a:ext uri="{FF2B5EF4-FFF2-40B4-BE49-F238E27FC236}">
                <a16:creationId xmlns:a16="http://schemas.microsoft.com/office/drawing/2014/main" id="{2F1602FE-C0BE-48A9-AA26-A4D21ADF5A13}"/>
              </a:ext>
            </a:extLst>
          </p:cNvPr>
          <p:cNvPicPr>
            <a:picLocks noChangeAspect="1"/>
          </p:cNvPicPr>
          <p:nvPr/>
        </p:nvPicPr>
        <p:blipFill rotWithShape="1">
          <a:blip r:embed="rId2"/>
          <a:srcRect l="17909" t="25403" r="19157" b="6947"/>
          <a:stretch/>
        </p:blipFill>
        <p:spPr>
          <a:xfrm>
            <a:off x="2002055" y="1999649"/>
            <a:ext cx="7988969" cy="4639376"/>
          </a:xfrm>
          <a:prstGeom prst="round2DiagRect">
            <a:avLst/>
          </a:prstGeom>
        </p:spPr>
      </p:pic>
      <p:sp>
        <p:nvSpPr>
          <p:cNvPr id="5" name="TextBox 4">
            <a:extLst>
              <a:ext uri="{FF2B5EF4-FFF2-40B4-BE49-F238E27FC236}">
                <a16:creationId xmlns:a16="http://schemas.microsoft.com/office/drawing/2014/main" id="{E93D049F-325F-4B94-8500-3641011B2DD4}"/>
              </a:ext>
            </a:extLst>
          </p:cNvPr>
          <p:cNvSpPr txBox="1"/>
          <p:nvPr/>
        </p:nvSpPr>
        <p:spPr>
          <a:xfrm>
            <a:off x="334138" y="1270766"/>
            <a:ext cx="10792665" cy="707886"/>
          </a:xfrm>
          <a:prstGeom prst="rect">
            <a:avLst/>
          </a:prstGeom>
          <a:noFill/>
        </p:spPr>
        <p:txBody>
          <a:bodyPr wrap="square" rtlCol="0">
            <a:spAutoFit/>
          </a:bodyPr>
          <a:lstStyle/>
          <a:p>
            <a:pPr marL="342900" indent="-342900">
              <a:buFont typeface="Arial" panose="020B0604020202020204" pitchFamily="34" charset="0"/>
              <a:buChar char="•"/>
            </a:pPr>
            <a:r>
              <a:rPr lang="en-IN" sz="2000" dirty="0">
                <a:latin typeface="Arial" panose="020B0604020202020204" pitchFamily="34" charset="0"/>
                <a:cs typeface="Arial" panose="020B0604020202020204" pitchFamily="34" charset="0"/>
              </a:rPr>
              <a:t> Registration form with some JavaScript validations.</a:t>
            </a:r>
          </a:p>
          <a:p>
            <a:pPr marL="342900" indent="-342900">
              <a:buFont typeface="Arial" panose="020B0604020202020204" pitchFamily="34" charset="0"/>
              <a:buChar char="•"/>
            </a:pPr>
            <a:r>
              <a:rPr lang="en-IN" sz="2000" dirty="0">
                <a:latin typeface="Arial" panose="020B0604020202020204" pitchFamily="34" charset="0"/>
                <a:cs typeface="Arial" panose="020B0604020202020204" pitchFamily="34" charset="0"/>
              </a:rPr>
              <a:t> If a person clicks on  Already a member? Click to log in will redirect you to a login page.   </a:t>
            </a:r>
          </a:p>
        </p:txBody>
      </p:sp>
    </p:spTree>
    <p:extLst>
      <p:ext uri="{BB962C8B-B14F-4D97-AF65-F5344CB8AC3E}">
        <p14:creationId xmlns:p14="http://schemas.microsoft.com/office/powerpoint/2010/main" val="3545602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F6C3550-8688-470F-B886-08597F4DE6F8}"/>
              </a:ext>
            </a:extLst>
          </p:cNvPr>
          <p:cNvSpPr/>
          <p:nvPr/>
        </p:nvSpPr>
        <p:spPr>
          <a:xfrm>
            <a:off x="327818" y="647647"/>
            <a:ext cx="1911100" cy="584775"/>
          </a:xfrm>
          <a:prstGeom prst="rect">
            <a:avLst/>
          </a:prstGeom>
          <a:noFill/>
        </p:spPr>
        <p:txBody>
          <a:bodyPr wrap="none" lIns="91440" tIns="45720" rIns="91440" bIns="45720">
            <a:spAutoFit/>
          </a:bodyPr>
          <a:lstStyle/>
          <a:p>
            <a:pPr algn="ctr"/>
            <a:r>
              <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Mid-part</a:t>
            </a:r>
            <a:r>
              <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 </a:t>
            </a:r>
          </a:p>
        </p:txBody>
      </p:sp>
      <p:sp>
        <p:nvSpPr>
          <p:cNvPr id="3" name="TextBox 2">
            <a:extLst>
              <a:ext uri="{FF2B5EF4-FFF2-40B4-BE49-F238E27FC236}">
                <a16:creationId xmlns:a16="http://schemas.microsoft.com/office/drawing/2014/main" id="{358184E9-4C6B-4179-841B-E58326A4E8BC}"/>
              </a:ext>
            </a:extLst>
          </p:cNvPr>
          <p:cNvSpPr txBox="1"/>
          <p:nvPr/>
        </p:nvSpPr>
        <p:spPr>
          <a:xfrm>
            <a:off x="327818" y="1347537"/>
            <a:ext cx="11011301" cy="1631216"/>
          </a:xfrm>
          <a:prstGeom prst="rect">
            <a:avLst/>
          </a:prstGeom>
          <a:noFill/>
        </p:spPr>
        <p:txBody>
          <a:bodyPr wrap="square" rtlCol="0">
            <a:spAutoFit/>
          </a:bodyPr>
          <a:lstStyle/>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mid-part of a website contains carousel slides of Top Destinations in India showing offers and accommodations available in the particular cities. </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The carousel slide keeps on changing showing different destinations and their accommodation availability </a:t>
            </a:r>
          </a:p>
          <a:p>
            <a:endParaRPr lang="en-IN" sz="20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A0B39D34-64FD-4927-A29A-BB04C293AF8E}"/>
              </a:ext>
            </a:extLst>
          </p:cNvPr>
          <p:cNvPicPr>
            <a:picLocks noChangeAspect="1"/>
          </p:cNvPicPr>
          <p:nvPr/>
        </p:nvPicPr>
        <p:blipFill rotWithShape="1">
          <a:blip r:embed="rId2"/>
          <a:srcRect l="1026" t="16842" r="1948" b="30807"/>
          <a:stretch/>
        </p:blipFill>
        <p:spPr>
          <a:xfrm>
            <a:off x="181275" y="2916456"/>
            <a:ext cx="11829449" cy="3590223"/>
          </a:xfrm>
          <a:prstGeom prst="round2DiagRect">
            <a:avLst/>
          </a:prstGeom>
        </p:spPr>
      </p:pic>
    </p:spTree>
    <p:extLst>
      <p:ext uri="{BB962C8B-B14F-4D97-AF65-F5344CB8AC3E}">
        <p14:creationId xmlns:p14="http://schemas.microsoft.com/office/powerpoint/2010/main" val="16292710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7F06C0F-5A71-43BC-BE7C-AB8036F55539}"/>
              </a:ext>
            </a:extLst>
          </p:cNvPr>
          <p:cNvSpPr/>
          <p:nvPr/>
        </p:nvSpPr>
        <p:spPr>
          <a:xfrm>
            <a:off x="243886" y="628396"/>
            <a:ext cx="2675734" cy="584775"/>
          </a:xfrm>
          <a:prstGeom prst="rect">
            <a:avLst/>
          </a:prstGeom>
          <a:noFill/>
        </p:spPr>
        <p:txBody>
          <a:bodyPr wrap="none" lIns="91440" tIns="45720" rIns="91440" bIns="45720">
            <a:spAutoFit/>
          </a:bodyPr>
          <a:lstStyle/>
          <a:p>
            <a:pPr algn="ctr"/>
            <a:r>
              <a:rPr lang="en-US" sz="3200" u="sng"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Contact</a:t>
            </a:r>
            <a:r>
              <a:rPr lang="en-US" sz="320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 </a:t>
            </a:r>
            <a:r>
              <a:rPr lang="en-US" sz="3200" u="sng"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form</a:t>
            </a:r>
            <a:r>
              <a:rPr lang="en-US" sz="320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a:t>
            </a:r>
            <a:endParaRPr lang="en-US" sz="3200" b="0"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endParaRPr>
          </a:p>
        </p:txBody>
      </p:sp>
      <p:sp>
        <p:nvSpPr>
          <p:cNvPr id="3" name="TextBox 2">
            <a:extLst>
              <a:ext uri="{FF2B5EF4-FFF2-40B4-BE49-F238E27FC236}">
                <a16:creationId xmlns:a16="http://schemas.microsoft.com/office/drawing/2014/main" id="{16ED0E3F-C7DE-40C3-B402-083B3E136124}"/>
              </a:ext>
            </a:extLst>
          </p:cNvPr>
          <p:cNvSpPr txBox="1"/>
          <p:nvPr/>
        </p:nvSpPr>
        <p:spPr>
          <a:xfrm>
            <a:off x="146094" y="1319049"/>
            <a:ext cx="4993797" cy="5324535"/>
          </a:xfrm>
          <a:prstGeom prst="rect">
            <a:avLst/>
          </a:prstGeom>
          <a:noFill/>
        </p:spPr>
        <p:txBody>
          <a:bodyPr wrap="square" rtlCol="0">
            <a:spAutoFit/>
          </a:bodyPr>
          <a:lstStyle/>
          <a:p>
            <a:r>
              <a:rPr lang="en-IN" sz="2000" dirty="0">
                <a:latin typeface="Arial" panose="020B0604020202020204" pitchFamily="34" charset="0"/>
                <a:cs typeface="Arial" panose="020B0604020202020204" pitchFamily="34" charset="0"/>
              </a:rPr>
              <a:t>The contact form is named Get in touch, this form is created for customer messages in which they can write or ask whatever they want to ask about booking and this form has some validations using JavaScript.</a:t>
            </a:r>
          </a:p>
          <a:p>
            <a:endParaRPr lang="en-IN" sz="2000" dirty="0">
              <a:latin typeface="Arial" panose="020B0604020202020204" pitchFamily="34" charset="0"/>
              <a:cs typeface="Arial" panose="020B0604020202020204" pitchFamily="34" charset="0"/>
            </a:endParaRPr>
          </a:p>
          <a:p>
            <a:r>
              <a:rPr lang="en-IN" sz="2000" b="1" i="1" dirty="0">
                <a:latin typeface="Arial" panose="020B0604020202020204" pitchFamily="34" charset="0"/>
                <a:cs typeface="Arial" panose="020B0604020202020204" pitchFamily="34" charset="0"/>
              </a:rPr>
              <a:t>Validations </a:t>
            </a:r>
            <a:r>
              <a:rPr lang="en-IN" sz="2000" dirty="0">
                <a:latin typeface="Arial" panose="020B0604020202020204" pitchFamily="34" charset="0"/>
                <a:cs typeface="Arial" panose="020B0604020202020204" pitchFamily="34" charset="0"/>
              </a:rPr>
              <a:t>ℹ </a:t>
            </a:r>
          </a:p>
          <a:p>
            <a:pPr marL="342900" indent="-342900">
              <a:buFont typeface="Arial" panose="020B0604020202020204" pitchFamily="34" charset="0"/>
              <a:buChar char="•"/>
            </a:pPr>
            <a:r>
              <a:rPr lang="en-IN" sz="2000" dirty="0">
                <a:latin typeface="Arial" panose="020B0604020202020204" pitchFamily="34" charset="0"/>
                <a:cs typeface="Arial" panose="020B0604020202020204" pitchFamily="34" charset="0"/>
              </a:rPr>
              <a:t>A person has to fill in all the details before clicking on Send Message or else the validation box will pop up saying </a:t>
            </a:r>
            <a:r>
              <a:rPr lang="en-IN" sz="2000" b="1" dirty="0">
                <a:latin typeface="Arial" panose="020B0604020202020204" pitchFamily="34" charset="0"/>
                <a:cs typeface="Arial" panose="020B0604020202020204" pitchFamily="34" charset="0"/>
              </a:rPr>
              <a:t>please fill out this field.</a:t>
            </a:r>
          </a:p>
          <a:p>
            <a:pPr marL="342900" indent="-342900">
              <a:buFont typeface="Arial" panose="020B0604020202020204" pitchFamily="34" charset="0"/>
              <a:buChar char="•"/>
            </a:pPr>
            <a:r>
              <a:rPr lang="en-IN" sz="2000" dirty="0">
                <a:latin typeface="Arial" panose="020B0604020202020204" pitchFamily="34" charset="0"/>
                <a:cs typeface="Arial" panose="020B0604020202020204" pitchFamily="34" charset="0"/>
              </a:rPr>
              <a:t>While typing email id if a person forgets to put ‘@’ the box will pop up saying </a:t>
            </a:r>
            <a:r>
              <a:rPr lang="en-IN" sz="2000" b="1" dirty="0">
                <a:latin typeface="Arial" panose="020B0604020202020204" pitchFamily="34" charset="0"/>
                <a:cs typeface="Arial" panose="020B0604020202020204" pitchFamily="34" charset="0"/>
              </a:rPr>
              <a:t>Please include an @ in the email address.</a:t>
            </a:r>
            <a:endParaRPr lang="en-IN" sz="2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IN" sz="2000" b="1"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3597BF5-565C-406D-AE3B-7FA09B153FB1}"/>
              </a:ext>
            </a:extLst>
          </p:cNvPr>
          <p:cNvPicPr>
            <a:picLocks noChangeAspect="1"/>
          </p:cNvPicPr>
          <p:nvPr/>
        </p:nvPicPr>
        <p:blipFill rotWithShape="1">
          <a:blip r:embed="rId2"/>
          <a:srcRect l="23289" t="17824" r="20184" b="17755"/>
          <a:stretch/>
        </p:blipFill>
        <p:spPr>
          <a:xfrm>
            <a:off x="5154217" y="1665170"/>
            <a:ext cx="6891689" cy="4417996"/>
          </a:xfrm>
          <a:prstGeom prst="round2DiagRect">
            <a:avLst/>
          </a:prstGeom>
        </p:spPr>
      </p:pic>
      <p:sp>
        <p:nvSpPr>
          <p:cNvPr id="9" name="Rectangle 8">
            <a:extLst>
              <a:ext uri="{FF2B5EF4-FFF2-40B4-BE49-F238E27FC236}">
                <a16:creationId xmlns:a16="http://schemas.microsoft.com/office/drawing/2014/main" id="{FB2D8072-937D-4E5F-B50A-3A70866D94FE}"/>
              </a:ext>
            </a:extLst>
          </p:cNvPr>
          <p:cNvSpPr/>
          <p:nvPr/>
        </p:nvSpPr>
        <p:spPr>
          <a:xfrm>
            <a:off x="6096000" y="4331368"/>
            <a:ext cx="1209575" cy="173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92617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B66F5B-234C-4155-A9C6-77AA1424D1CD}"/>
              </a:ext>
            </a:extLst>
          </p:cNvPr>
          <p:cNvSpPr/>
          <p:nvPr/>
        </p:nvSpPr>
        <p:spPr>
          <a:xfrm>
            <a:off x="352507" y="589895"/>
            <a:ext cx="1438214" cy="584775"/>
          </a:xfrm>
          <a:prstGeom prst="rect">
            <a:avLst/>
          </a:prstGeom>
          <a:noFill/>
        </p:spPr>
        <p:txBody>
          <a:bodyPr wrap="none" lIns="91440" tIns="45720" rIns="91440" bIns="45720">
            <a:spAutoFit/>
          </a:bodyPr>
          <a:lstStyle/>
          <a:p>
            <a:pPr algn="ctr"/>
            <a:r>
              <a:rPr lang="en-US" sz="320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Footer</a:t>
            </a:r>
            <a:r>
              <a:rPr lang="en-US" sz="3200" cap="none" spc="0" dirty="0">
                <a:ln w="0"/>
                <a:solidFill>
                  <a:schemeClr val="accent3">
                    <a:lumMod val="75000"/>
                  </a:schemeClr>
                </a:solidFill>
                <a:effectLst>
                  <a:reflection blurRad="6350" stA="53000" endA="300" endPos="35500" dir="5400000" sy="-90000" algn="bl" rotWithShape="0"/>
                </a:effectLst>
                <a:latin typeface="Berlin Sans FB" panose="020E0602020502020306" pitchFamily="34" charset="0"/>
              </a:rPr>
              <a:t>.</a:t>
            </a:r>
          </a:p>
        </p:txBody>
      </p:sp>
      <p:sp>
        <p:nvSpPr>
          <p:cNvPr id="3" name="TextBox 2">
            <a:extLst>
              <a:ext uri="{FF2B5EF4-FFF2-40B4-BE49-F238E27FC236}">
                <a16:creationId xmlns:a16="http://schemas.microsoft.com/office/drawing/2014/main" id="{AAF5352E-E9E8-4E6A-AB27-40E5F06B6D6E}"/>
              </a:ext>
            </a:extLst>
          </p:cNvPr>
          <p:cNvSpPr txBox="1"/>
          <p:nvPr/>
        </p:nvSpPr>
        <p:spPr>
          <a:xfrm>
            <a:off x="481263" y="1318660"/>
            <a:ext cx="11059427" cy="2554545"/>
          </a:xfrm>
          <a:prstGeom prst="rect">
            <a:avLst/>
          </a:prstGeom>
          <a:noFill/>
        </p:spPr>
        <p:txBody>
          <a:bodyPr wrap="square" rtlCol="0">
            <a:spAutoFit/>
          </a:bodyPr>
          <a:lstStyle/>
          <a:p>
            <a:r>
              <a:rPr lang="en-IN" sz="2000" dirty="0">
                <a:latin typeface="Arial" panose="020B0604020202020204" pitchFamily="34" charset="0"/>
                <a:cs typeface="Arial" panose="020B0604020202020204" pitchFamily="34" charset="0"/>
              </a:rPr>
              <a:t>The Footer part contains 4 divisions and is in the lists under unordered lists.</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Follow us contains social media links </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Home</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Contact us</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Information </a:t>
            </a:r>
          </a:p>
          <a:p>
            <a:r>
              <a:rPr lang="en-IN" sz="2000" dirty="0">
                <a:latin typeface="Arial" panose="020B0604020202020204" pitchFamily="34" charset="0"/>
                <a:cs typeface="Arial" panose="020B0604020202020204" pitchFamily="34" charset="0"/>
              </a:rPr>
              <a:t>At the end of the footer, there is a span tag containing Copywrite symbol with the company name. </a:t>
            </a:r>
          </a:p>
          <a:p>
            <a:endParaRPr lang="en-IN" sz="20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2C725F8A-EDFF-4046-AD0E-E327768A68E6}"/>
              </a:ext>
            </a:extLst>
          </p:cNvPr>
          <p:cNvPicPr>
            <a:picLocks noChangeAspect="1"/>
          </p:cNvPicPr>
          <p:nvPr/>
        </p:nvPicPr>
        <p:blipFill rotWithShape="1">
          <a:blip r:embed="rId2"/>
          <a:srcRect l="3948" t="50000" r="3948" b="8602"/>
          <a:stretch/>
        </p:blipFill>
        <p:spPr>
          <a:xfrm>
            <a:off x="396238" y="3708132"/>
            <a:ext cx="11229475" cy="2839105"/>
          </a:xfrm>
          <a:prstGeom prst="round2DiagRect">
            <a:avLst/>
          </a:prstGeom>
        </p:spPr>
      </p:pic>
    </p:spTree>
    <p:extLst>
      <p:ext uri="{BB962C8B-B14F-4D97-AF65-F5344CB8AC3E}">
        <p14:creationId xmlns:p14="http://schemas.microsoft.com/office/powerpoint/2010/main" val="59604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9EE27F-A073-4B96-9DC0-DD1191F85EAB}"/>
              </a:ext>
            </a:extLst>
          </p:cNvPr>
          <p:cNvSpPr/>
          <p:nvPr/>
        </p:nvSpPr>
        <p:spPr>
          <a:xfrm>
            <a:off x="4031171" y="2321004"/>
            <a:ext cx="4129657" cy="1107996"/>
          </a:xfrm>
          <a:prstGeom prst="rect">
            <a:avLst/>
          </a:prstGeom>
          <a:noFill/>
        </p:spPr>
        <p:txBody>
          <a:bodyPr wrap="none" lIns="91440" tIns="45720" rIns="91440" bIns="45720">
            <a:spAutoFit/>
          </a:bodyPr>
          <a:lstStyle/>
          <a:p>
            <a:pPr algn="ctr"/>
            <a:r>
              <a:rPr lang="en-US" sz="6600" b="0" u="sng" cap="none" spc="0" dirty="0">
                <a:ln w="0"/>
                <a:solidFill>
                  <a:srgbClr val="002060"/>
                </a:solidFill>
                <a:effectLst>
                  <a:reflection blurRad="6350" stA="53000" endA="300" endPos="35500" dir="5400000" sy="-90000" algn="bl" rotWithShape="0"/>
                </a:effectLst>
                <a:latin typeface="Berlin Sans FB" panose="020E0602020502020306" pitchFamily="34" charset="0"/>
              </a:rPr>
              <a:t>Thank you.</a:t>
            </a:r>
          </a:p>
        </p:txBody>
      </p:sp>
    </p:spTree>
    <p:extLst>
      <p:ext uri="{BB962C8B-B14F-4D97-AF65-F5344CB8AC3E}">
        <p14:creationId xmlns:p14="http://schemas.microsoft.com/office/powerpoint/2010/main" val="2437536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957E95-0107-4802-9F86-0567150DBEDD}"/>
              </a:ext>
            </a:extLst>
          </p:cNvPr>
          <p:cNvSpPr/>
          <p:nvPr/>
        </p:nvSpPr>
        <p:spPr>
          <a:xfrm>
            <a:off x="360076" y="551395"/>
            <a:ext cx="1895071" cy="646331"/>
          </a:xfrm>
          <a:prstGeom prst="rect">
            <a:avLst/>
          </a:prstGeom>
          <a:noFill/>
        </p:spPr>
        <p:txBody>
          <a:bodyPr wrap="square" lIns="91440" tIns="45720" rIns="91440" bIns="45720">
            <a:spAutoFit/>
          </a:bodyPr>
          <a:lstStyle/>
          <a:p>
            <a:pPr algn="ctr"/>
            <a:r>
              <a:rPr lang="en-US" sz="3600" b="1" u="sng" dirty="0">
                <a:ln w="0"/>
                <a:solidFill>
                  <a:srgbClr val="002060"/>
                </a:solidFill>
                <a:effectLst>
                  <a:reflection blurRad="6350" stA="53000" endA="300" endPos="35500" dir="5400000" sy="-90000" algn="bl" rotWithShape="0"/>
                </a:effectLst>
                <a:latin typeface="Britannic Bold" panose="020B0903060703020204" pitchFamily="34" charset="0"/>
              </a:rPr>
              <a:t>Content.</a:t>
            </a:r>
            <a:endParaRPr lang="en-US" sz="3600" b="1" u="sng" cap="none" spc="0" dirty="0">
              <a:ln w="0"/>
              <a:solidFill>
                <a:srgbClr val="002060"/>
              </a:solidFill>
              <a:effectLst>
                <a:reflection blurRad="6350" stA="53000" endA="300" endPos="35500" dir="5400000" sy="-90000" algn="bl" rotWithShape="0"/>
              </a:effectLst>
              <a:latin typeface="Britannic Bold" panose="020B0903060703020204" pitchFamily="34" charset="0"/>
            </a:endParaRPr>
          </a:p>
        </p:txBody>
      </p:sp>
      <p:sp>
        <p:nvSpPr>
          <p:cNvPr id="3" name="TextBox 2">
            <a:extLst>
              <a:ext uri="{FF2B5EF4-FFF2-40B4-BE49-F238E27FC236}">
                <a16:creationId xmlns:a16="http://schemas.microsoft.com/office/drawing/2014/main" id="{343FFDAB-8D24-48CC-804E-EE00F2C19395}"/>
              </a:ext>
            </a:extLst>
          </p:cNvPr>
          <p:cNvSpPr txBox="1"/>
          <p:nvPr/>
        </p:nvSpPr>
        <p:spPr>
          <a:xfrm>
            <a:off x="360076" y="1662765"/>
            <a:ext cx="8816741" cy="1938992"/>
          </a:xfrm>
          <a:prstGeom prst="rect">
            <a:avLst/>
          </a:prstGeom>
          <a:noFill/>
        </p:spPr>
        <p:txBody>
          <a:bodyPr wrap="square" rtlCol="0">
            <a:spAutoFit/>
          </a:bodyPr>
          <a:lstStyle/>
          <a:p>
            <a:pPr marL="457200" indent="-457200">
              <a:buFont typeface="+mj-lt"/>
              <a:buAutoNum type="arabicPeriod"/>
            </a:pPr>
            <a:r>
              <a:rPr lang="en-IN" sz="2000" dirty="0"/>
              <a:t> </a:t>
            </a:r>
            <a:r>
              <a:rPr lang="en-IN" sz="2400" dirty="0"/>
              <a:t>HTML .</a:t>
            </a:r>
          </a:p>
          <a:p>
            <a:pPr marL="457200" indent="-457200">
              <a:buFont typeface="+mj-lt"/>
              <a:buAutoNum type="arabicPeriod"/>
            </a:pPr>
            <a:r>
              <a:rPr lang="en-IN" sz="2400" dirty="0"/>
              <a:t>CSS &amp; Bootstrap.</a:t>
            </a:r>
          </a:p>
          <a:p>
            <a:pPr marL="457200" indent="-457200">
              <a:buFont typeface="+mj-lt"/>
              <a:buAutoNum type="arabicPeriod"/>
            </a:pPr>
            <a:r>
              <a:rPr lang="en-IN" sz="2400" dirty="0"/>
              <a:t>JavaScript.</a:t>
            </a:r>
          </a:p>
          <a:p>
            <a:pPr marL="457200" indent="-457200">
              <a:buFont typeface="+mj-lt"/>
              <a:buAutoNum type="arabicPeriod"/>
            </a:pPr>
            <a:endParaRPr lang="en-IN" sz="2400" dirty="0"/>
          </a:p>
          <a:p>
            <a:endParaRPr lang="en-IN" sz="2400" dirty="0"/>
          </a:p>
        </p:txBody>
      </p:sp>
      <p:pic>
        <p:nvPicPr>
          <p:cNvPr id="1028" name="Picture 4" descr="Disable Right Click on Specific Area of a Website - Web Development Kansas  City | Prodjex">
            <a:extLst>
              <a:ext uri="{FF2B5EF4-FFF2-40B4-BE49-F238E27FC236}">
                <a16:creationId xmlns:a16="http://schemas.microsoft.com/office/drawing/2014/main" id="{80BFE0B6-6F0B-42AC-864B-9DADD64D13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5404" y="1197727"/>
            <a:ext cx="6858000" cy="4786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606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FA2F64-56A7-4BC3-BAA3-AA21B22D797E}"/>
              </a:ext>
            </a:extLst>
          </p:cNvPr>
          <p:cNvSpPr/>
          <p:nvPr/>
        </p:nvSpPr>
        <p:spPr>
          <a:xfrm>
            <a:off x="490923" y="801552"/>
            <a:ext cx="3474028" cy="707886"/>
          </a:xfrm>
          <a:prstGeom prst="rect">
            <a:avLst/>
          </a:prstGeom>
          <a:noFill/>
        </p:spPr>
        <p:txBody>
          <a:bodyPr wrap="none" lIns="91440" tIns="45720" rIns="91440" bIns="45720">
            <a:spAutoFit/>
          </a:bodyPr>
          <a:lstStyle/>
          <a:p>
            <a:pPr algn="ctr"/>
            <a:r>
              <a:rPr lang="en-US" sz="4000" b="0" u="sng" cap="none" spc="0" dirty="0">
                <a:ln w="0"/>
                <a:solidFill>
                  <a:schemeClr val="accent2">
                    <a:lumMod val="75000"/>
                  </a:schemeClr>
                </a:solidFill>
                <a:effectLst>
                  <a:reflection blurRad="6350" stA="53000" endA="300" endPos="35500" dir="5400000" sy="-90000" algn="bl" rotWithShape="0"/>
                </a:effectLst>
                <a:latin typeface="Britannic Bold" panose="020B0903060703020204" pitchFamily="34" charset="0"/>
              </a:rPr>
              <a:t>Navigation</a:t>
            </a:r>
            <a:r>
              <a:rPr lang="en-US" sz="3600" b="0" cap="none" spc="0" dirty="0">
                <a:ln w="0"/>
                <a:solidFill>
                  <a:schemeClr val="accent2">
                    <a:lumMod val="75000"/>
                  </a:schemeClr>
                </a:solidFill>
                <a:effectLst>
                  <a:reflection blurRad="6350" stA="53000" endA="300" endPos="35500" dir="5400000" sy="-90000" algn="bl" rotWithShape="0"/>
                </a:effectLst>
                <a:latin typeface="Britannic Bold" panose="020B0903060703020204" pitchFamily="34" charset="0"/>
              </a:rPr>
              <a:t> </a:t>
            </a:r>
            <a:r>
              <a:rPr lang="en-US" sz="3600" b="0" u="sng" cap="none" spc="0" dirty="0">
                <a:ln w="0"/>
                <a:solidFill>
                  <a:schemeClr val="accent2">
                    <a:lumMod val="75000"/>
                  </a:schemeClr>
                </a:solidFill>
                <a:effectLst>
                  <a:reflection blurRad="6350" stA="53000" endA="300" endPos="35500" dir="5400000" sy="-90000" algn="bl" rotWithShape="0"/>
                </a:effectLst>
                <a:latin typeface="Britannic Bold" panose="020B0903060703020204" pitchFamily="34" charset="0"/>
              </a:rPr>
              <a:t>bar</a:t>
            </a:r>
          </a:p>
        </p:txBody>
      </p:sp>
      <p:sp>
        <p:nvSpPr>
          <p:cNvPr id="4" name="TextBox 3">
            <a:extLst>
              <a:ext uri="{FF2B5EF4-FFF2-40B4-BE49-F238E27FC236}">
                <a16:creationId xmlns:a16="http://schemas.microsoft.com/office/drawing/2014/main" id="{40D98828-2E50-47A1-82AD-F752A7285FD9}"/>
              </a:ext>
            </a:extLst>
          </p:cNvPr>
          <p:cNvSpPr txBox="1"/>
          <p:nvPr/>
        </p:nvSpPr>
        <p:spPr>
          <a:xfrm>
            <a:off x="537410" y="2964558"/>
            <a:ext cx="6872438" cy="1815882"/>
          </a:xfrm>
          <a:prstGeom prst="rect">
            <a:avLst/>
          </a:prstGeom>
          <a:noFill/>
        </p:spPr>
        <p:txBody>
          <a:bodyPr wrap="square" rtlCol="0">
            <a:spAutoFit/>
          </a:bodyPr>
          <a:lstStyle/>
          <a:p>
            <a:pPr marL="457200" indent="-457200">
              <a:buFont typeface="Arial" panose="020B0604020202020204" pitchFamily="34" charset="0"/>
              <a:buChar char="•"/>
            </a:pPr>
            <a:r>
              <a:rPr lang="en-IN" sz="2800" b="1" dirty="0">
                <a:latin typeface="Arial" panose="020B0604020202020204" pitchFamily="34" charset="0"/>
                <a:cs typeface="Arial" panose="020B0604020202020204" pitchFamily="34" charset="0"/>
              </a:rPr>
              <a:t>Home </a:t>
            </a:r>
          </a:p>
          <a:p>
            <a:pPr marL="457200" indent="-457200">
              <a:buFont typeface="Arial" panose="020B0604020202020204" pitchFamily="34" charset="0"/>
              <a:buChar char="•"/>
            </a:pPr>
            <a:r>
              <a:rPr lang="en-IN" sz="2800" b="1" dirty="0">
                <a:latin typeface="Arial" panose="020B0604020202020204" pitchFamily="34" charset="0"/>
                <a:cs typeface="Arial" panose="020B0604020202020204" pitchFamily="34" charset="0"/>
              </a:rPr>
              <a:t>About Us</a:t>
            </a:r>
          </a:p>
          <a:p>
            <a:pPr marL="457200" indent="-457200">
              <a:buFont typeface="Arial" panose="020B0604020202020204" pitchFamily="34" charset="0"/>
              <a:buChar char="•"/>
            </a:pPr>
            <a:r>
              <a:rPr lang="en-IN" sz="2800" b="1" dirty="0">
                <a:latin typeface="Arial" panose="020B0604020202020204" pitchFamily="34" charset="0"/>
                <a:cs typeface="Arial" panose="020B0604020202020204" pitchFamily="34" charset="0"/>
              </a:rPr>
              <a:t>Login</a:t>
            </a:r>
          </a:p>
          <a:p>
            <a:pPr marL="457200" indent="-457200">
              <a:buFont typeface="Arial" panose="020B0604020202020204" pitchFamily="34" charset="0"/>
              <a:buChar char="•"/>
            </a:pPr>
            <a:r>
              <a:rPr lang="en-IN" sz="2800" b="1" dirty="0">
                <a:latin typeface="Arial" panose="020B0604020202020204" pitchFamily="34" charset="0"/>
                <a:cs typeface="Arial" panose="020B0604020202020204" pitchFamily="34" charset="0"/>
              </a:rPr>
              <a:t>Register</a:t>
            </a:r>
          </a:p>
        </p:txBody>
      </p:sp>
      <p:pic>
        <p:nvPicPr>
          <p:cNvPr id="6" name="Picture 5">
            <a:extLst>
              <a:ext uri="{FF2B5EF4-FFF2-40B4-BE49-F238E27FC236}">
                <a16:creationId xmlns:a16="http://schemas.microsoft.com/office/drawing/2014/main" id="{4D24F24F-3FCB-40EF-BABD-D5921B2961E3}"/>
              </a:ext>
            </a:extLst>
          </p:cNvPr>
          <p:cNvPicPr>
            <a:picLocks noChangeAspect="1"/>
          </p:cNvPicPr>
          <p:nvPr/>
        </p:nvPicPr>
        <p:blipFill rotWithShape="1">
          <a:blip r:embed="rId2"/>
          <a:srcRect b="81740"/>
          <a:stretch/>
        </p:blipFill>
        <p:spPr>
          <a:xfrm>
            <a:off x="537410" y="1842518"/>
            <a:ext cx="11117179" cy="646331"/>
          </a:xfrm>
          <a:prstGeom prst="rect">
            <a:avLst/>
          </a:prstGeom>
        </p:spPr>
      </p:pic>
    </p:spTree>
    <p:extLst>
      <p:ext uri="{BB962C8B-B14F-4D97-AF65-F5344CB8AC3E}">
        <p14:creationId xmlns:p14="http://schemas.microsoft.com/office/powerpoint/2010/main" val="1747778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8DB3C2-3F9A-4072-8935-844B8F6537FB}"/>
              </a:ext>
            </a:extLst>
          </p:cNvPr>
          <p:cNvSpPr/>
          <p:nvPr/>
        </p:nvSpPr>
        <p:spPr>
          <a:xfrm>
            <a:off x="555872" y="724649"/>
            <a:ext cx="2590773" cy="1200329"/>
          </a:xfrm>
          <a:prstGeom prst="rect">
            <a:avLst/>
          </a:prstGeom>
          <a:noFill/>
        </p:spPr>
        <p:txBody>
          <a:bodyPr wrap="none" lIns="91440" tIns="45720" rIns="91440" bIns="45720">
            <a:spAutoFit/>
          </a:bodyPr>
          <a:lstStyle/>
          <a:p>
            <a:pPr algn="ctr"/>
            <a:r>
              <a:rPr lang="en-US" sz="3600" b="0" cap="none" spc="0" dirty="0">
                <a:ln w="0"/>
                <a:solidFill>
                  <a:schemeClr val="accent2">
                    <a:lumMod val="75000"/>
                  </a:schemeClr>
                </a:solidFill>
                <a:effectLst>
                  <a:reflection blurRad="6350" stA="53000" endA="300" endPos="35500" dir="5400000" sy="-90000" algn="bl" rotWithShape="0"/>
                </a:effectLst>
                <a:latin typeface="Britannic Bold" panose="020B0903060703020204" pitchFamily="34" charset="0"/>
              </a:rPr>
              <a:t>Home page.</a:t>
            </a:r>
          </a:p>
          <a:p>
            <a:pPr algn="ctr"/>
            <a:r>
              <a:rPr lang="en-US" sz="3600" b="0" cap="none" spc="0" dirty="0">
                <a:ln w="0"/>
                <a:solidFill>
                  <a:schemeClr val="accent2">
                    <a:lumMod val="75000"/>
                  </a:schemeClr>
                </a:solidFill>
                <a:effectLst>
                  <a:reflection blurRad="6350" stA="53000" endA="300" endPos="35500" dir="5400000" sy="-90000" algn="bl" rotWithShape="0"/>
                </a:effectLst>
                <a:latin typeface="Britannic Bold" panose="020B0903060703020204" pitchFamily="34" charset="0"/>
              </a:rPr>
              <a:t> </a:t>
            </a:r>
          </a:p>
        </p:txBody>
      </p:sp>
      <p:pic>
        <p:nvPicPr>
          <p:cNvPr id="5" name="Picture 4">
            <a:extLst>
              <a:ext uri="{FF2B5EF4-FFF2-40B4-BE49-F238E27FC236}">
                <a16:creationId xmlns:a16="http://schemas.microsoft.com/office/drawing/2014/main" id="{DE380F21-7310-4CB1-AE39-6116165AE2EF}"/>
              </a:ext>
            </a:extLst>
          </p:cNvPr>
          <p:cNvPicPr>
            <a:picLocks noChangeAspect="1"/>
          </p:cNvPicPr>
          <p:nvPr/>
        </p:nvPicPr>
        <p:blipFill rotWithShape="1">
          <a:blip r:embed="rId2"/>
          <a:srcRect t="13895" r="2569" b="25053"/>
          <a:stretch/>
        </p:blipFill>
        <p:spPr>
          <a:xfrm>
            <a:off x="555873" y="1530418"/>
            <a:ext cx="10936692" cy="4408369"/>
          </a:xfrm>
          <a:prstGeom prst="rect">
            <a:avLst/>
          </a:prstGeom>
        </p:spPr>
      </p:pic>
    </p:spTree>
    <p:extLst>
      <p:ext uri="{BB962C8B-B14F-4D97-AF65-F5344CB8AC3E}">
        <p14:creationId xmlns:p14="http://schemas.microsoft.com/office/powerpoint/2010/main" val="1553146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16D70F-79BD-4A16-BE7F-7F7C74C62946}"/>
              </a:ext>
            </a:extLst>
          </p:cNvPr>
          <p:cNvSpPr txBox="1"/>
          <p:nvPr/>
        </p:nvSpPr>
        <p:spPr>
          <a:xfrm>
            <a:off x="1033111" y="1491916"/>
            <a:ext cx="10125777" cy="2800767"/>
          </a:xfrm>
          <a:prstGeom prst="rect">
            <a:avLst/>
          </a:prstGeom>
          <a:noFill/>
        </p:spPr>
        <p:txBody>
          <a:bodyPr wrap="square" rtlCol="0">
            <a:spAutoFit/>
          </a:bodyPr>
          <a:lstStyle/>
          <a:p>
            <a:pPr marL="342900" indent="-342900">
              <a:buFont typeface="Arial" panose="020B0604020202020204" pitchFamily="34" charset="0"/>
              <a:buChar char="•"/>
            </a:pPr>
            <a:r>
              <a:rPr lang="en-IN" sz="2800" dirty="0">
                <a:solidFill>
                  <a:schemeClr val="accent2">
                    <a:lumMod val="75000"/>
                  </a:schemeClr>
                </a:solidFill>
                <a:latin typeface="Berlin Sans FB" panose="020E0602020502020306" pitchFamily="34" charset="0"/>
                <a:cs typeface="Arial" panose="020B0604020202020204" pitchFamily="34" charset="0"/>
              </a:rPr>
              <a:t>Home page consists of Four forms overlapped on the background image.</a:t>
            </a:r>
            <a:endParaRPr lang="en-IN" sz="2400" dirty="0">
              <a:solidFill>
                <a:schemeClr val="accent2">
                  <a:lumMod val="75000"/>
                </a:schemeClr>
              </a:solidFill>
              <a:latin typeface="Berlin Sans FB" panose="020E0602020502020306" pitchFamily="34" charset="0"/>
              <a:cs typeface="Arial" panose="020B0604020202020204" pitchFamily="34" charset="0"/>
            </a:endParaRPr>
          </a:p>
          <a:p>
            <a:pPr marL="514350" indent="-514350">
              <a:buFont typeface="+mj-lt"/>
              <a:buAutoNum type="romanUcPeriod"/>
            </a:pPr>
            <a:endParaRPr lang="en-IN" sz="2400" dirty="0">
              <a:latin typeface="Arial" panose="020B0604020202020204" pitchFamily="34" charset="0"/>
              <a:cs typeface="Arial" panose="020B0604020202020204" pitchFamily="34" charset="0"/>
            </a:endParaRPr>
          </a:p>
          <a:p>
            <a:pPr marL="457200" indent="-457200">
              <a:buFont typeface="+mj-lt"/>
              <a:buAutoNum type="arabicPeriod"/>
            </a:pPr>
            <a:r>
              <a:rPr lang="en-IN" sz="2400" dirty="0">
                <a:latin typeface="Arial" panose="020B0604020202020204" pitchFamily="34" charset="0"/>
                <a:cs typeface="Arial" panose="020B0604020202020204" pitchFamily="34" charset="0"/>
              </a:rPr>
              <a:t>Flight </a:t>
            </a:r>
          </a:p>
          <a:p>
            <a:pPr marL="457200" indent="-457200">
              <a:buFont typeface="+mj-lt"/>
              <a:buAutoNum type="arabicPeriod"/>
            </a:pPr>
            <a:r>
              <a:rPr lang="en-IN" sz="2400" dirty="0">
                <a:latin typeface="Arial" panose="020B0604020202020204" pitchFamily="34" charset="0"/>
                <a:cs typeface="Arial" panose="020B0604020202020204" pitchFamily="34" charset="0"/>
              </a:rPr>
              <a:t>Hotels</a:t>
            </a:r>
          </a:p>
          <a:p>
            <a:pPr marL="457200" indent="-457200">
              <a:buFont typeface="+mj-lt"/>
              <a:buAutoNum type="arabicPeriod"/>
            </a:pPr>
            <a:r>
              <a:rPr lang="en-IN" sz="2400" dirty="0">
                <a:latin typeface="Arial" panose="020B0604020202020204" pitchFamily="34" charset="0"/>
                <a:cs typeface="Arial" panose="020B0604020202020204" pitchFamily="34" charset="0"/>
              </a:rPr>
              <a:t>Train </a:t>
            </a:r>
          </a:p>
          <a:p>
            <a:pPr marL="457200" indent="-457200">
              <a:buFont typeface="+mj-lt"/>
              <a:buAutoNum type="arabicPeriod"/>
            </a:pPr>
            <a:r>
              <a:rPr lang="en-IN" sz="2400" dirty="0">
                <a:latin typeface="Arial" panose="020B0604020202020204" pitchFamily="34" charset="0"/>
                <a:cs typeface="Arial" panose="020B0604020202020204" pitchFamily="34" charset="0"/>
              </a:rPr>
              <a:t>Cabs </a:t>
            </a:r>
          </a:p>
        </p:txBody>
      </p:sp>
    </p:spTree>
    <p:extLst>
      <p:ext uri="{BB962C8B-B14F-4D97-AF65-F5344CB8AC3E}">
        <p14:creationId xmlns:p14="http://schemas.microsoft.com/office/powerpoint/2010/main" val="3741479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82F6600-DA53-40C4-9E03-1A62E6CAE92A}"/>
              </a:ext>
            </a:extLst>
          </p:cNvPr>
          <p:cNvSpPr txBox="1"/>
          <p:nvPr/>
        </p:nvSpPr>
        <p:spPr>
          <a:xfrm>
            <a:off x="340093" y="683394"/>
            <a:ext cx="4071486" cy="584775"/>
          </a:xfrm>
          <a:prstGeom prst="rect">
            <a:avLst/>
          </a:prstGeom>
          <a:noFill/>
        </p:spPr>
        <p:txBody>
          <a:bodyPr wrap="square" rtlCol="0">
            <a:spAutoFit/>
          </a:bodyPr>
          <a:lstStyle/>
          <a:p>
            <a:r>
              <a:rPr lang="en-IN" sz="3200" u="sng" dirty="0">
                <a:solidFill>
                  <a:schemeClr val="accent2">
                    <a:lumMod val="75000"/>
                  </a:schemeClr>
                </a:solidFill>
                <a:latin typeface="Britannic Bold" panose="020B0903060703020204" pitchFamily="34" charset="0"/>
              </a:rPr>
              <a:t>Flight Form.</a:t>
            </a:r>
            <a:endParaRPr lang="en-IN" sz="2400" u="sng" dirty="0">
              <a:solidFill>
                <a:schemeClr val="accent2">
                  <a:lumMod val="75000"/>
                </a:schemeClr>
              </a:solidFill>
              <a:latin typeface="Britannic Bold" panose="020B0903060703020204" pitchFamily="34" charset="0"/>
            </a:endParaRPr>
          </a:p>
        </p:txBody>
      </p:sp>
      <p:sp>
        <p:nvSpPr>
          <p:cNvPr id="5" name="TextBox 4">
            <a:extLst>
              <a:ext uri="{FF2B5EF4-FFF2-40B4-BE49-F238E27FC236}">
                <a16:creationId xmlns:a16="http://schemas.microsoft.com/office/drawing/2014/main" id="{FD292621-56C2-42EA-91DD-CA17BA90E1C0}"/>
              </a:ext>
            </a:extLst>
          </p:cNvPr>
          <p:cNvSpPr txBox="1"/>
          <p:nvPr/>
        </p:nvSpPr>
        <p:spPr>
          <a:xfrm>
            <a:off x="340093" y="1787934"/>
            <a:ext cx="11851907" cy="4893647"/>
          </a:xfrm>
          <a:prstGeom prst="rect">
            <a:avLst/>
          </a:prstGeom>
          <a:noFill/>
        </p:spPr>
        <p:txBody>
          <a:bodyPr wrap="square" rtlCol="0">
            <a:spAutoFit/>
          </a:bodyPr>
          <a:lstStyle/>
          <a:p>
            <a:r>
              <a:rPr lang="en-IN" sz="2000" dirty="0">
                <a:latin typeface="Arial" panose="020B0604020202020204" pitchFamily="34" charset="0"/>
                <a:cs typeface="Arial" panose="020B0604020202020204" pitchFamily="34" charset="0"/>
              </a:rPr>
              <a:t>The flight form is consists of 7 input boxes and 1 button i.e FROM, TO, DEPARTURE, RETURN, ADULTS(12+), CHILDRENS (1Y-12Y), TRAVEL CLASS &amp; SEARCH Button.</a:t>
            </a:r>
          </a:p>
          <a:p>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From input box</a:t>
            </a:r>
            <a:r>
              <a:rPr lang="en-IN" sz="2000" dirty="0">
                <a:latin typeface="Arial" panose="020B0604020202020204" pitchFamily="34" charset="0"/>
                <a:cs typeface="Arial" panose="020B0604020202020204" pitchFamily="34" charset="0"/>
              </a:rPr>
              <a:t> is given to search or choose a destination from where a person will depart.</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To input box</a:t>
            </a:r>
            <a:r>
              <a:rPr lang="en-IN" sz="2000" dirty="0">
                <a:latin typeface="Arial" panose="020B0604020202020204" pitchFamily="34" charset="0"/>
                <a:cs typeface="Arial" panose="020B0604020202020204" pitchFamily="34" charset="0"/>
              </a:rPr>
              <a:t> is given to search or choose a destination where a person wants to end the </a:t>
            </a:r>
            <a:r>
              <a:rPr lang="en-US" sz="2000" dirty="0">
                <a:latin typeface="Arial" panose="020B0604020202020204" pitchFamily="34" charset="0"/>
                <a:cs typeface="Arial" panose="020B0604020202020204" pitchFamily="34" charset="0"/>
              </a:rPr>
              <a:t>journey</a:t>
            </a:r>
            <a:r>
              <a:rPr lang="en-IN"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Departure input box</a:t>
            </a:r>
            <a:r>
              <a:rPr lang="en-IN" sz="2000" dirty="0">
                <a:latin typeface="Arial" panose="020B0604020202020204" pitchFamily="34" charset="0"/>
                <a:cs typeface="Arial" panose="020B0604020202020204" pitchFamily="34" charset="0"/>
              </a:rPr>
              <a:t> contains a calendar to choose a date of departure.</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Return input box</a:t>
            </a:r>
            <a:r>
              <a:rPr lang="en-IN" sz="2000" dirty="0">
                <a:latin typeface="Arial" panose="020B0604020202020204" pitchFamily="34" charset="0"/>
                <a:cs typeface="Arial" panose="020B0604020202020204" pitchFamily="34" charset="0"/>
              </a:rPr>
              <a:t> also contains a calendar to choose a date to return.</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Adult input box</a:t>
            </a:r>
            <a:r>
              <a:rPr lang="en-IN" sz="2000" dirty="0">
                <a:latin typeface="Arial" panose="020B0604020202020204" pitchFamily="34" charset="0"/>
                <a:cs typeface="Arial" panose="020B0604020202020204" pitchFamily="34" charset="0"/>
              </a:rPr>
              <a:t> is given to choose the no. of tickets a person wants to book. </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Children input box</a:t>
            </a:r>
            <a:r>
              <a:rPr lang="en-IN" sz="2000" dirty="0">
                <a:latin typeface="Arial" panose="020B0604020202020204" pitchFamily="34" charset="0"/>
                <a:cs typeface="Arial" panose="020B0604020202020204" pitchFamily="34" charset="0"/>
              </a:rPr>
              <a:t> is given to choose the no. of tickets a person wants to book for children.</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Travel class input box</a:t>
            </a:r>
            <a:r>
              <a:rPr lang="en-IN" sz="2000" dirty="0">
                <a:latin typeface="Arial" panose="020B0604020202020204" pitchFamily="34" charset="0"/>
                <a:cs typeface="Arial" panose="020B0604020202020204" pitchFamily="34" charset="0"/>
              </a:rPr>
              <a:t> is an input box in which you can choose a class, a person prefers of their choice.</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Search </a:t>
            </a:r>
            <a:r>
              <a:rPr lang="en-US" sz="2000" b="1" i="1" dirty="0">
                <a:latin typeface="Arial" panose="020B0604020202020204" pitchFamily="34" charset="0"/>
                <a:cs typeface="Arial" panose="020B0604020202020204" pitchFamily="34" charset="0"/>
              </a:rPr>
              <a:t>button</a:t>
            </a:r>
            <a:r>
              <a:rPr lang="en-IN" sz="2000" dirty="0">
                <a:latin typeface="Arial" panose="020B0604020202020204" pitchFamily="34" charset="0"/>
                <a:cs typeface="Arial" panose="020B0604020202020204" pitchFamily="34" charset="0"/>
              </a:rPr>
              <a:t> is to check all the availability (meanwhile search button doesn’t work).</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endParaRPr lang="en-IN" dirty="0"/>
          </a:p>
          <a:p>
            <a:endParaRPr lang="en-IN" dirty="0"/>
          </a:p>
        </p:txBody>
      </p:sp>
    </p:spTree>
    <p:extLst>
      <p:ext uri="{BB962C8B-B14F-4D97-AF65-F5344CB8AC3E}">
        <p14:creationId xmlns:p14="http://schemas.microsoft.com/office/powerpoint/2010/main" val="2042289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1F8CF2-0A13-407D-8875-E4C9642DDC29}"/>
              </a:ext>
            </a:extLst>
          </p:cNvPr>
          <p:cNvSpPr txBox="1"/>
          <p:nvPr/>
        </p:nvSpPr>
        <p:spPr>
          <a:xfrm>
            <a:off x="375384" y="614290"/>
            <a:ext cx="6574055" cy="523220"/>
          </a:xfrm>
          <a:prstGeom prst="rect">
            <a:avLst/>
          </a:prstGeom>
          <a:noFill/>
        </p:spPr>
        <p:txBody>
          <a:bodyPr wrap="square" rtlCol="0">
            <a:spAutoFit/>
          </a:bodyPr>
          <a:lstStyle/>
          <a:p>
            <a:r>
              <a:rPr lang="en-IN" sz="2800" u="sng" dirty="0">
                <a:solidFill>
                  <a:srgbClr val="002060"/>
                </a:solidFill>
                <a:latin typeface="Berlin Sans FB" panose="020E0602020502020306" pitchFamily="34" charset="0"/>
              </a:rPr>
              <a:t>Flight Form</a:t>
            </a:r>
          </a:p>
        </p:txBody>
      </p:sp>
      <p:pic>
        <p:nvPicPr>
          <p:cNvPr id="7" name="Picture 6">
            <a:extLst>
              <a:ext uri="{FF2B5EF4-FFF2-40B4-BE49-F238E27FC236}">
                <a16:creationId xmlns:a16="http://schemas.microsoft.com/office/drawing/2014/main" id="{A9C24282-B6E4-49C3-B28A-FDE4D05413A7}"/>
              </a:ext>
            </a:extLst>
          </p:cNvPr>
          <p:cNvPicPr>
            <a:picLocks noChangeAspect="1"/>
          </p:cNvPicPr>
          <p:nvPr/>
        </p:nvPicPr>
        <p:blipFill rotWithShape="1">
          <a:blip r:embed="rId2"/>
          <a:srcRect l="6157" t="18527" r="5816" b="43579"/>
          <a:stretch/>
        </p:blipFill>
        <p:spPr>
          <a:xfrm>
            <a:off x="750770" y="1270536"/>
            <a:ext cx="10732169" cy="2598820"/>
          </a:xfrm>
          <a:prstGeom prst="round2DiagRect">
            <a:avLst/>
          </a:prstGeom>
        </p:spPr>
      </p:pic>
      <p:sp>
        <p:nvSpPr>
          <p:cNvPr id="8" name="Rectangle: Rounded Corners 7">
            <a:extLst>
              <a:ext uri="{FF2B5EF4-FFF2-40B4-BE49-F238E27FC236}">
                <a16:creationId xmlns:a16="http://schemas.microsoft.com/office/drawing/2014/main" id="{38A0030B-2FA7-4148-9B16-85B8885ED155}"/>
              </a:ext>
            </a:extLst>
          </p:cNvPr>
          <p:cNvSpPr/>
          <p:nvPr/>
        </p:nvSpPr>
        <p:spPr>
          <a:xfrm>
            <a:off x="4369869" y="1472666"/>
            <a:ext cx="856649" cy="47163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43004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69B996-47F3-498D-A495-09EDE25DE5B8}"/>
              </a:ext>
            </a:extLst>
          </p:cNvPr>
          <p:cNvSpPr/>
          <p:nvPr/>
        </p:nvSpPr>
        <p:spPr>
          <a:xfrm>
            <a:off x="380535" y="657272"/>
            <a:ext cx="1324402" cy="584775"/>
          </a:xfrm>
          <a:prstGeom prst="rect">
            <a:avLst/>
          </a:prstGeom>
          <a:noFill/>
        </p:spPr>
        <p:txBody>
          <a:bodyPr wrap="none" lIns="91440" tIns="45720" rIns="91440" bIns="45720">
            <a:spAutoFit/>
          </a:bodyPr>
          <a:lstStyle/>
          <a:p>
            <a:pPr algn="ctr"/>
            <a:r>
              <a:rPr lang="en-US" sz="3200" u="sng"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H</a:t>
            </a:r>
            <a:r>
              <a:rPr lang="en-US" sz="320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otels</a:t>
            </a:r>
            <a:endParaRPr lang="en-US" sz="540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endParaRPr>
          </a:p>
        </p:txBody>
      </p:sp>
      <p:sp>
        <p:nvSpPr>
          <p:cNvPr id="3" name="TextBox 2">
            <a:extLst>
              <a:ext uri="{FF2B5EF4-FFF2-40B4-BE49-F238E27FC236}">
                <a16:creationId xmlns:a16="http://schemas.microsoft.com/office/drawing/2014/main" id="{87500096-8234-48D3-916F-C20F16BE6790}"/>
              </a:ext>
            </a:extLst>
          </p:cNvPr>
          <p:cNvSpPr txBox="1"/>
          <p:nvPr/>
        </p:nvSpPr>
        <p:spPr>
          <a:xfrm>
            <a:off x="423015" y="1396051"/>
            <a:ext cx="11252429" cy="347787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The hotel form consist of 5 input boxes and 1 button i.e (Where would you like to go, Check-in, Check-out, Rooms and search button)</a:t>
            </a: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1" i="1" dirty="0">
                <a:latin typeface="Arial" panose="020B0604020202020204" pitchFamily="34" charset="0"/>
                <a:cs typeface="Arial" panose="020B0604020202020204" pitchFamily="34" charset="0"/>
              </a:rPr>
              <a:t>Where would you like to go input box </a:t>
            </a:r>
            <a:r>
              <a:rPr lang="en-US" sz="2000" dirty="0">
                <a:latin typeface="Arial" panose="020B0604020202020204" pitchFamily="34" charset="0"/>
                <a:cs typeface="Arial" panose="020B0604020202020204" pitchFamily="34" charset="0"/>
              </a:rPr>
              <a:t>helps a person to choose the </a:t>
            </a:r>
            <a:r>
              <a:rPr lang="en-IN" sz="2000" dirty="0">
                <a:latin typeface="Arial" panose="020B0604020202020204" pitchFamily="34" charset="0"/>
                <a:cs typeface="Arial" panose="020B0604020202020204" pitchFamily="34" charset="0"/>
              </a:rPr>
              <a:t>destination of their choice, this input box contains the selector option of some destination name.</a:t>
            </a:r>
          </a:p>
          <a:p>
            <a:pPr marL="285750" indent="-285750">
              <a:buFont typeface="Arial" panose="020B0604020202020204" pitchFamily="34" charset="0"/>
              <a:buChar char="•"/>
            </a:pPr>
            <a:r>
              <a:rPr lang="en-IN" sz="2000" dirty="0">
                <a:latin typeface="Arial" panose="020B0604020202020204" pitchFamily="34" charset="0"/>
                <a:cs typeface="Arial" panose="020B0604020202020204" pitchFamily="34" charset="0"/>
              </a:rPr>
              <a:t> </a:t>
            </a:r>
            <a:r>
              <a:rPr lang="en-IN" sz="2000" b="1" i="1" dirty="0">
                <a:latin typeface="Arial" panose="020B0604020202020204" pitchFamily="34" charset="0"/>
                <a:cs typeface="Arial" panose="020B0604020202020204" pitchFamily="34" charset="0"/>
              </a:rPr>
              <a:t>Check-in input box </a:t>
            </a:r>
            <a:r>
              <a:rPr lang="en-IN" sz="2000" dirty="0">
                <a:latin typeface="Arial" panose="020B0604020202020204" pitchFamily="34" charset="0"/>
                <a:cs typeface="Arial" panose="020B0604020202020204" pitchFamily="34" charset="0"/>
              </a:rPr>
              <a:t>contains a </a:t>
            </a:r>
            <a:r>
              <a:rPr lang="en-US" sz="2000" dirty="0">
                <a:latin typeface="Arial" panose="020B0604020202020204" pitchFamily="34" charset="0"/>
                <a:cs typeface="Arial" panose="020B0604020202020204" pitchFamily="34" charset="0"/>
              </a:rPr>
              <a:t>calendar 🗓 to choose a date of checking-in in the hotel.</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Check-out input box </a:t>
            </a:r>
            <a:r>
              <a:rPr lang="en-IN" sz="2000" dirty="0">
                <a:latin typeface="Arial" panose="020B0604020202020204" pitchFamily="34" charset="0"/>
                <a:cs typeface="Arial" panose="020B0604020202020204" pitchFamily="34" charset="0"/>
              </a:rPr>
              <a:t>contains a </a:t>
            </a:r>
            <a:r>
              <a:rPr lang="en-US" sz="2000" dirty="0">
                <a:latin typeface="Arial" panose="020B0604020202020204" pitchFamily="34" charset="0"/>
                <a:cs typeface="Arial" panose="020B0604020202020204" pitchFamily="34" charset="0"/>
              </a:rPr>
              <a:t>calendar 🗓 to choose a date of checking-out from the hotel.</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Search </a:t>
            </a:r>
            <a:r>
              <a:rPr lang="en-US" sz="2000" b="1" i="1" dirty="0">
                <a:latin typeface="Arial" panose="020B0604020202020204" pitchFamily="34" charset="0"/>
                <a:cs typeface="Arial" panose="020B0604020202020204" pitchFamily="34" charset="0"/>
              </a:rPr>
              <a:t>button</a:t>
            </a:r>
            <a:r>
              <a:rPr lang="en-IN" sz="2000" dirty="0">
                <a:latin typeface="Arial" panose="020B0604020202020204" pitchFamily="34" charset="0"/>
                <a:cs typeface="Arial" panose="020B0604020202020204" pitchFamily="34" charset="0"/>
              </a:rPr>
              <a:t> is to check all the availability (meanwhile search button doesn’t work).</a:t>
            </a:r>
          </a:p>
          <a:p>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DDF9D9F-1DCD-47F4-B8B7-C2B83114CC6E}"/>
              </a:ext>
            </a:extLst>
          </p:cNvPr>
          <p:cNvPicPr>
            <a:picLocks noChangeAspect="1"/>
          </p:cNvPicPr>
          <p:nvPr/>
        </p:nvPicPr>
        <p:blipFill rotWithShape="1">
          <a:blip r:embed="rId2"/>
          <a:srcRect l="5523" t="18111" r="3470" b="54386"/>
          <a:stretch/>
        </p:blipFill>
        <p:spPr>
          <a:xfrm>
            <a:off x="501372" y="4314564"/>
            <a:ext cx="11095713" cy="1886164"/>
          </a:xfrm>
          <a:prstGeom prst="round2DiagRect">
            <a:avLst/>
          </a:prstGeom>
        </p:spPr>
      </p:pic>
      <p:sp>
        <p:nvSpPr>
          <p:cNvPr id="7" name="Rectangle: Rounded Corners 6">
            <a:extLst>
              <a:ext uri="{FF2B5EF4-FFF2-40B4-BE49-F238E27FC236}">
                <a16:creationId xmlns:a16="http://schemas.microsoft.com/office/drawing/2014/main" id="{D82A37C4-ABD6-492B-93EE-766639C848A5}"/>
              </a:ext>
            </a:extLst>
          </p:cNvPr>
          <p:cNvSpPr/>
          <p:nvPr/>
        </p:nvSpPr>
        <p:spPr>
          <a:xfrm>
            <a:off x="5082139" y="4514248"/>
            <a:ext cx="885524" cy="51368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603540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ECA21E-7895-4B7A-93E2-A362A86CB1DA}"/>
              </a:ext>
            </a:extLst>
          </p:cNvPr>
          <p:cNvSpPr/>
          <p:nvPr/>
        </p:nvSpPr>
        <p:spPr>
          <a:xfrm>
            <a:off x="301872" y="647647"/>
            <a:ext cx="1173719" cy="646331"/>
          </a:xfrm>
          <a:prstGeom prst="rect">
            <a:avLst/>
          </a:prstGeom>
          <a:noFill/>
        </p:spPr>
        <p:txBody>
          <a:bodyPr wrap="none" lIns="91440" tIns="45720" rIns="91440" bIns="45720">
            <a:spAutoFit/>
          </a:bodyPr>
          <a:lstStyle/>
          <a:p>
            <a:pPr algn="ctr"/>
            <a:r>
              <a:rPr lang="en-US" sz="3600" u="sng"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rPr>
              <a:t>Cabs</a:t>
            </a:r>
            <a:endParaRPr lang="en-US" sz="3200" b="0" u="sng" cap="none" spc="0" dirty="0">
              <a:ln w="0"/>
              <a:solidFill>
                <a:schemeClr val="accent3">
                  <a:lumMod val="75000"/>
                </a:schemeClr>
              </a:solidFill>
              <a:effectLst>
                <a:reflection blurRad="6350" stA="53000" endA="300" endPos="35500" dir="5400000" sy="-90000" algn="bl" rotWithShape="0"/>
              </a:effectLst>
              <a:latin typeface="Britannic Bold" panose="020B0903060703020204" pitchFamily="34" charset="0"/>
            </a:endParaRPr>
          </a:p>
        </p:txBody>
      </p:sp>
      <p:sp>
        <p:nvSpPr>
          <p:cNvPr id="3" name="TextBox 2">
            <a:extLst>
              <a:ext uri="{FF2B5EF4-FFF2-40B4-BE49-F238E27FC236}">
                <a16:creationId xmlns:a16="http://schemas.microsoft.com/office/drawing/2014/main" id="{4B76761C-9A1C-4040-83EC-A884B1366C21}"/>
              </a:ext>
            </a:extLst>
          </p:cNvPr>
          <p:cNvSpPr txBox="1"/>
          <p:nvPr/>
        </p:nvSpPr>
        <p:spPr>
          <a:xfrm>
            <a:off x="333932" y="1293978"/>
            <a:ext cx="11203806" cy="3785652"/>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The Cabs form consists of 3 input boxes and 1 search button i.e (Pick-Up, Drop, When &amp; search button).</a:t>
            </a:r>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Pick-up input box</a:t>
            </a:r>
            <a:r>
              <a:rPr lang="en-IN"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helps a person to choose the </a:t>
            </a:r>
            <a:r>
              <a:rPr lang="en-IN" sz="2000" dirty="0">
                <a:latin typeface="Arial" panose="020B0604020202020204" pitchFamily="34" charset="0"/>
                <a:cs typeface="Arial" panose="020B0604020202020204" pitchFamily="34" charset="0"/>
              </a:rPr>
              <a:t>destination of their choice, this input box contains the selector option of some destination name.</a:t>
            </a:r>
          </a:p>
          <a:p>
            <a:pPr marL="285750" indent="-285750">
              <a:buFont typeface="Arial" panose="020B0604020202020204" pitchFamily="34" charset="0"/>
              <a:buChar char="•"/>
            </a:pPr>
            <a:r>
              <a:rPr lang="en-IN" sz="2000" b="1" dirty="0">
                <a:latin typeface="Arial" panose="020B0604020202020204" pitchFamily="34" charset="0"/>
                <a:cs typeface="Arial" panose="020B0604020202020204" pitchFamily="34" charset="0"/>
              </a:rPr>
              <a:t>Drop input box </a:t>
            </a:r>
            <a:r>
              <a:rPr lang="en-IN" sz="2000" dirty="0">
                <a:latin typeface="Arial" panose="020B0604020202020204" pitchFamily="34" charset="0"/>
                <a:cs typeface="Arial" panose="020B0604020202020204" pitchFamily="34" charset="0"/>
              </a:rPr>
              <a:t>helps a person to choose the location where they want to end their journey this also contains some selector options of the destination name.</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When input box </a:t>
            </a:r>
            <a:r>
              <a:rPr lang="en-IN" sz="2000" dirty="0">
                <a:latin typeface="Arial" panose="020B0604020202020204" pitchFamily="34" charset="0"/>
                <a:cs typeface="Arial" panose="020B0604020202020204" pitchFamily="34" charset="0"/>
              </a:rPr>
              <a:t>contains 2 options to select the timing of a person ride i.e </a:t>
            </a:r>
            <a:r>
              <a:rPr lang="en-IN" sz="2000" b="1" i="1" dirty="0">
                <a:latin typeface="Arial" panose="020B0604020202020204" pitchFamily="34" charset="0"/>
                <a:cs typeface="Arial" panose="020B0604020202020204" pitchFamily="34" charset="0"/>
              </a:rPr>
              <a:t>Now or Schedule for later</a:t>
            </a:r>
            <a:r>
              <a:rPr lang="en-IN"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IN" sz="2000" b="1" i="1" dirty="0">
                <a:latin typeface="Arial" panose="020B0604020202020204" pitchFamily="34" charset="0"/>
                <a:cs typeface="Arial" panose="020B0604020202020204" pitchFamily="34" charset="0"/>
              </a:rPr>
              <a:t>Search </a:t>
            </a:r>
            <a:r>
              <a:rPr lang="en-US" sz="2000" b="1" i="1" dirty="0">
                <a:latin typeface="Arial" panose="020B0604020202020204" pitchFamily="34" charset="0"/>
                <a:cs typeface="Arial" panose="020B0604020202020204" pitchFamily="34" charset="0"/>
              </a:rPr>
              <a:t>button</a:t>
            </a:r>
            <a:r>
              <a:rPr lang="en-IN" sz="2000" dirty="0">
                <a:latin typeface="Arial" panose="020B0604020202020204" pitchFamily="34" charset="0"/>
                <a:cs typeface="Arial" panose="020B0604020202020204" pitchFamily="34" charset="0"/>
              </a:rPr>
              <a:t> is to check all the availability (meanwhile search button doesn’t work).</a:t>
            </a:r>
          </a:p>
          <a:p>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sz="2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9F923C4A-C172-4559-94EB-9ED46FBA0756}"/>
              </a:ext>
            </a:extLst>
          </p:cNvPr>
          <p:cNvPicPr>
            <a:picLocks noChangeAspect="1"/>
          </p:cNvPicPr>
          <p:nvPr/>
        </p:nvPicPr>
        <p:blipFill rotWithShape="1">
          <a:blip r:embed="rId2"/>
          <a:srcRect l="6947" t="18868" r="10000" b="43860"/>
          <a:stretch/>
        </p:blipFill>
        <p:spPr>
          <a:xfrm>
            <a:off x="654262" y="4285958"/>
            <a:ext cx="10125777" cy="2556127"/>
          </a:xfrm>
          <a:prstGeom prst="round2DiagRect">
            <a:avLst/>
          </a:prstGeom>
        </p:spPr>
      </p:pic>
      <p:sp>
        <p:nvSpPr>
          <p:cNvPr id="6" name="Rectangle: Rounded Corners 5">
            <a:extLst>
              <a:ext uri="{FF2B5EF4-FFF2-40B4-BE49-F238E27FC236}">
                <a16:creationId xmlns:a16="http://schemas.microsoft.com/office/drawing/2014/main" id="{305DCB0D-07CA-49F8-8A29-529108CE1079}"/>
              </a:ext>
            </a:extLst>
          </p:cNvPr>
          <p:cNvSpPr/>
          <p:nvPr/>
        </p:nvSpPr>
        <p:spPr>
          <a:xfrm>
            <a:off x="5929162" y="4475747"/>
            <a:ext cx="789272" cy="40426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6742013"/>
      </p:ext>
    </p:extLst>
  </p:cSld>
  <p:clrMapOvr>
    <a:masterClrMapping/>
  </p:clrMapOvr>
</p:sld>
</file>

<file path=ppt/theme/theme1.xml><?xml version="1.0" encoding="utf-8"?>
<a:theme xmlns:a="http://schemas.openxmlformats.org/drawingml/2006/main" name="DividendVTI">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openxmlformats.org/package/2006/metadata/core-properties"/>
    <ds:schemaRef ds:uri="http://purl.org/dc/dcmitype/"/>
    <ds:schemaRef ds:uri="http://purl.org/dc/elements/1.1/"/>
    <ds:schemaRef ds:uri="http://schemas.microsoft.com/office/2006/metadata/properties"/>
    <ds:schemaRef ds:uri="16c05727-aa75-4e4a-9b5f-8a80a1165891"/>
    <ds:schemaRef ds:uri="71af3243-3dd4-4a8d-8c0d-dd76da1f02a5"/>
    <ds:schemaRef ds:uri="http://schemas.microsoft.com/office/2006/documentManagement/types"/>
    <ds:schemaRef ds:uri="http://purl.org/dc/term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336</TotalTime>
  <Words>885</Words>
  <Application>Microsoft Office PowerPoint</Application>
  <PresentationFormat>Widescreen</PresentationFormat>
  <Paragraphs>95</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Bahnschrift SemiBold Condensed</vt:lpstr>
      <vt:lpstr>Bell MT</vt:lpstr>
      <vt:lpstr>Berlin Sans FB</vt:lpstr>
      <vt:lpstr>Britannic Bold</vt:lpstr>
      <vt:lpstr>Franklin Gothic Book</vt:lpstr>
      <vt:lpstr>Franklin Gothic Demi</vt:lpstr>
      <vt:lpstr>Wingdings 2</vt:lpstr>
      <vt:lpstr>DividendVTI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Saili Randive</dc:creator>
  <cp:lastModifiedBy>Saili Randive</cp:lastModifiedBy>
  <cp:revision>3</cp:revision>
  <dcterms:created xsi:type="dcterms:W3CDTF">2022-01-02T17:25:42Z</dcterms:created>
  <dcterms:modified xsi:type="dcterms:W3CDTF">2022-01-03T05:54:28Z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